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59" r:id="rId4"/>
    <p:sldId id="256" r:id="rId5"/>
    <p:sldId id="262" r:id="rId6"/>
    <p:sldId id="273" r:id="rId7"/>
    <p:sldId id="263" r:id="rId8"/>
    <p:sldId id="260" r:id="rId9"/>
    <p:sldId id="261" r:id="rId10"/>
    <p:sldId id="274" r:id="rId11"/>
    <p:sldId id="265" r:id="rId12"/>
    <p:sldId id="264" r:id="rId13"/>
    <p:sldId id="269" r:id="rId14"/>
    <p:sldId id="270" r:id="rId15"/>
    <p:sldId id="268" r:id="rId16"/>
    <p:sldId id="266" r:id="rId17"/>
    <p:sldId id="272" r:id="rId18"/>
    <p:sldId id="271" r:id="rId19"/>
    <p:sldId id="276" r:id="rId20"/>
    <p:sldId id="278" r:id="rId21"/>
    <p:sldId id="280"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5177DB-3059-45C8-843A-9D706D2B2673}" type="datetimeFigureOut">
              <a:rPr lang="en-US" smtClean="0"/>
              <a:pPr/>
              <a:t>2/11/2011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AE6B5-57AE-434D-BFA2-3E9380556AC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1A3AD-9287-4BC3-AF69-7368AAB68E0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1A3AD-9287-4BC3-AF69-7368AAB68E0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F1A3AD-9287-4BC3-AF69-7368AAB68E0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0B189A7-A079-4F08-A231-30DB4B55C9F3}" type="slidenum">
              <a:rPr lang="en-US"/>
              <a:pPr/>
              <a:t>21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9EAE6B5-57AE-434D-BFA2-3E9380556AC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28D136-CEE5-4391-AD35-9F420887F1FB}"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8D136-CEE5-4391-AD35-9F420887F1FB}"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8D136-CEE5-4391-AD35-9F420887F1FB}"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28D136-CEE5-4391-AD35-9F420887F1FB}"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28D136-CEE5-4391-AD35-9F420887F1FB}" type="datetimeFigureOut">
              <a:rPr lang="en-US" smtClean="0"/>
              <a:pPr/>
              <a:t>2/11/2011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28D136-CEE5-4391-AD35-9F420887F1FB}" type="datetimeFigureOut">
              <a:rPr lang="en-US" smtClean="0"/>
              <a:pPr/>
              <a:t>2/11/2011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28D136-CEE5-4391-AD35-9F420887F1FB}" type="datetimeFigureOut">
              <a:rPr lang="en-US" smtClean="0"/>
              <a:pPr/>
              <a:t>2/11/2011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28D136-CEE5-4391-AD35-9F420887F1FB}" type="datetimeFigureOut">
              <a:rPr lang="en-US" smtClean="0"/>
              <a:pPr/>
              <a:t>2/11/2011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8D136-CEE5-4391-AD35-9F420887F1FB}" type="datetimeFigureOut">
              <a:rPr lang="en-US" smtClean="0"/>
              <a:pPr/>
              <a:t>2/11/2011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8D136-CEE5-4391-AD35-9F420887F1FB}" type="datetimeFigureOut">
              <a:rPr lang="en-US" smtClean="0"/>
              <a:pPr/>
              <a:t>2/11/2011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28D136-CEE5-4391-AD35-9F420887F1FB}" type="datetimeFigureOut">
              <a:rPr lang="en-US" smtClean="0"/>
              <a:pPr/>
              <a:t>2/11/2011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D0097-3630-4C7D-AE21-867877EBFC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8D136-CEE5-4391-AD35-9F420887F1FB}" type="datetimeFigureOut">
              <a:rPr lang="en-US" smtClean="0"/>
              <a:pPr/>
              <a:t>2/11/2011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8D0097-3630-4C7D-AE21-867877EBFC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ideo" Target="file:///C:\Documents%20and%20Settings\Administrator\Desktop\The%20Gregor%20Mendel%20Rap.wmv"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600200"/>
            <a:ext cx="7162800" cy="1569660"/>
          </a:xfrm>
          <a:prstGeom prst="rect">
            <a:avLst/>
          </a:prstGeom>
          <a:noFill/>
        </p:spPr>
        <p:txBody>
          <a:bodyPr wrap="square" rtlCol="0">
            <a:spAutoFit/>
          </a:bodyPr>
          <a:lstStyle/>
          <a:p>
            <a:pPr algn="ctr"/>
            <a:r>
              <a:rPr lang="en-US" sz="2400" b="1" dirty="0" smtClean="0">
                <a:solidFill>
                  <a:srgbClr val="0070C0"/>
                </a:solidFill>
              </a:rPr>
              <a:t>The Theory </a:t>
            </a:r>
            <a:r>
              <a:rPr lang="en-US" sz="2400" b="1" dirty="0" err="1" smtClean="0">
                <a:solidFill>
                  <a:srgbClr val="0070C0"/>
                </a:solidFill>
              </a:rPr>
              <a:t>Ladenness</a:t>
            </a:r>
            <a:r>
              <a:rPr lang="en-US" sz="2400" b="1" dirty="0" smtClean="0">
                <a:solidFill>
                  <a:srgbClr val="0070C0"/>
                </a:solidFill>
              </a:rPr>
              <a:t> of Experiment</a:t>
            </a:r>
          </a:p>
          <a:p>
            <a:pPr algn="ctr"/>
            <a:r>
              <a:rPr lang="en-US" sz="2400" b="1" dirty="0" smtClean="0">
                <a:solidFill>
                  <a:srgbClr val="FF0000"/>
                </a:solidFill>
              </a:rPr>
              <a:t>Allan Franklin</a:t>
            </a:r>
          </a:p>
          <a:p>
            <a:pPr algn="ctr"/>
            <a:r>
              <a:rPr lang="en-US" sz="2400" b="1" dirty="0" smtClean="0">
                <a:solidFill>
                  <a:srgbClr val="7030A0"/>
                </a:solidFill>
              </a:rPr>
              <a:t>University of Colorado</a:t>
            </a:r>
          </a:p>
          <a:p>
            <a:endParaRPr lang="en-US" sz="2400" dirty="0">
              <a:solidFill>
                <a:srgbClr val="0070C0"/>
              </a:solidFill>
            </a:endParaRPr>
          </a:p>
        </p:txBody>
      </p:sp>
      <p:sp>
        <p:nvSpPr>
          <p:cNvPr id="3" name="TextBox 2"/>
          <p:cNvSpPr txBox="1"/>
          <p:nvPr/>
        </p:nvSpPr>
        <p:spPr>
          <a:xfrm>
            <a:off x="990600" y="3886200"/>
            <a:ext cx="5715000" cy="830997"/>
          </a:xfrm>
          <a:prstGeom prst="rect">
            <a:avLst/>
          </a:prstGeom>
          <a:noFill/>
        </p:spPr>
        <p:txBody>
          <a:bodyPr wrap="square" rtlCol="0">
            <a:spAutoFit/>
          </a:bodyPr>
          <a:lstStyle/>
          <a:p>
            <a:r>
              <a:rPr lang="en-US" sz="2400" b="1" dirty="0" err="1" smtClean="0"/>
              <a:t>Duesseldorf</a:t>
            </a:r>
            <a:r>
              <a:rPr lang="en-US" sz="2400" b="1" dirty="0" smtClean="0"/>
              <a:t>, Germany</a:t>
            </a:r>
          </a:p>
          <a:p>
            <a:r>
              <a:rPr lang="en-US" sz="2400" b="1" smtClean="0"/>
              <a:t>March </a:t>
            </a:r>
            <a:r>
              <a:rPr lang="en-US" sz="2400" b="1" smtClean="0"/>
              <a:t>10, </a:t>
            </a:r>
            <a:r>
              <a:rPr lang="en-US" sz="2400" b="1" dirty="0" smtClean="0"/>
              <a:t>2011 </a:t>
            </a:r>
            <a:endParaRPr lang="en-US"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2286000" y="172720"/>
            <a:ext cx="4420870" cy="668528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rot="16200000">
            <a:off x="1701250" y="-253450"/>
            <a:ext cx="5589102" cy="762000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3" cstate="print"/>
          <a:srcRect/>
          <a:stretch>
            <a:fillRect/>
          </a:stretch>
        </p:blipFill>
        <p:spPr bwMode="auto">
          <a:xfrm>
            <a:off x="838200" y="685800"/>
            <a:ext cx="7620000" cy="465824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304800"/>
            <a:ext cx="8441722" cy="5867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81000" y="457200"/>
            <a:ext cx="8265800" cy="55054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981200" y="914400"/>
            <a:ext cx="5946775" cy="392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676400"/>
            <a:ext cx="7696200" cy="2677656"/>
          </a:xfrm>
          <a:prstGeom prst="rect">
            <a:avLst/>
          </a:prstGeom>
          <a:noFill/>
        </p:spPr>
        <p:txBody>
          <a:bodyPr wrap="square" rtlCol="0">
            <a:spAutoFit/>
          </a:bodyPr>
          <a:lstStyle/>
          <a:p>
            <a:r>
              <a:rPr lang="en-US" sz="2400" b="1" dirty="0" smtClean="0"/>
              <a:t>“ It should be remarked of several of these suggested explanations that their acceptance would offer greater difficulties in accounting for the discrepancies among the different results than would the acceptance of the hypothesis that we have here a true polarization due to the double scattering of</a:t>
            </a:r>
            <a:r>
              <a:rPr lang="en-US" sz="2400" b="1" i="1" dirty="0" smtClean="0"/>
              <a:t> </a:t>
            </a:r>
            <a:r>
              <a:rPr lang="en-US" sz="2400" b="1" i="1" dirty="0" smtClean="0">
                <a:solidFill>
                  <a:srgbClr val="FF0000"/>
                </a:solidFill>
              </a:rPr>
              <a:t>asymmetrical electrons.</a:t>
            </a:r>
            <a:r>
              <a:rPr lang="en-US" sz="2400" b="1" dirty="0" smtClean="0"/>
              <a:t> ”</a:t>
            </a:r>
          </a:p>
          <a:p>
            <a:r>
              <a:rPr lang="en-US" sz="2400" b="1" dirty="0" smtClean="0">
                <a:solidFill>
                  <a:srgbClr val="FF0000"/>
                </a:solidFill>
              </a:rPr>
              <a:t>				</a:t>
            </a:r>
            <a:r>
              <a:rPr lang="en-US" sz="2400" b="1" dirty="0" smtClean="0"/>
              <a:t>Cox  et al. (1928)</a:t>
            </a:r>
            <a:endParaRPr lang="en-US"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609600" y="609600"/>
            <a:ext cx="8534400" cy="555025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838200" y="0"/>
            <a:ext cx="6858000" cy="639422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981200" y="914400"/>
            <a:ext cx="5946775" cy="392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438400"/>
            <a:ext cx="7086600" cy="1200329"/>
          </a:xfrm>
          <a:prstGeom prst="rect">
            <a:avLst/>
          </a:prstGeom>
          <a:noFill/>
        </p:spPr>
        <p:txBody>
          <a:bodyPr wrap="square" rtlCol="0">
            <a:spAutoFit/>
          </a:bodyPr>
          <a:lstStyle/>
          <a:p>
            <a:r>
              <a:rPr lang="en-US" sz="2400" dirty="0" smtClean="0">
                <a:solidFill>
                  <a:srgbClr val="C00000"/>
                </a:solidFill>
              </a:rPr>
              <a:t>“There is more to seeing than meets the eyeball.”</a:t>
            </a:r>
          </a:p>
          <a:p>
            <a:endParaRPr lang="en-US" sz="2400" dirty="0" smtClean="0">
              <a:solidFill>
                <a:srgbClr val="C00000"/>
              </a:solidFill>
            </a:endParaRPr>
          </a:p>
          <a:p>
            <a:r>
              <a:rPr lang="en-US" sz="2400" dirty="0" smtClean="0">
                <a:solidFill>
                  <a:srgbClr val="C00000"/>
                </a:solidFill>
              </a:rPr>
              <a:t>			Norwood Russell Hanson (1958) </a:t>
            </a:r>
            <a:endParaRPr lang="en-US" sz="2400" dirty="0">
              <a:solidFill>
                <a:srgbClr val="C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1981200" y="457200"/>
            <a:ext cx="4704365" cy="551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24_Page_19"/>
          <p:cNvPicPr>
            <a:picLocks noChangeAspect="1" noChangeArrowheads="1"/>
          </p:cNvPicPr>
          <p:nvPr/>
        </p:nvPicPr>
        <p:blipFill>
          <a:blip r:embed="rId3" cstate="print"/>
          <a:srcRect/>
          <a:stretch>
            <a:fillRect/>
          </a:stretch>
        </p:blipFill>
        <p:spPr bwMode="auto">
          <a:xfrm>
            <a:off x="228600" y="-3810000"/>
            <a:ext cx="7418388" cy="960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4600" y="0"/>
            <a:ext cx="3262490" cy="65817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e Gregor Mendel Rap.wmv">
            <a:hlinkClick r:id="" action="ppaction://media"/>
          </p:cNvPr>
          <p:cNvPicPr>
            <a:picLocks noRot="1" noChangeAspect="1"/>
          </p:cNvPicPr>
          <p:nvPr>
            <a:videoFile r:link="rId1"/>
          </p:nvPr>
        </p:nvPicPr>
        <p:blipFill>
          <a:blip r:embed="rId4" cstate="print"/>
          <a:stretch>
            <a:fillRect/>
          </a:stretch>
        </p:blipFill>
        <p:spPr>
          <a:xfrm>
            <a:off x="1219200" y="914400"/>
            <a:ext cx="6477000" cy="48577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52600" y="0"/>
            <a:ext cx="5445822" cy="6477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1143000"/>
            <a:ext cx="3657600" cy="400110"/>
          </a:xfrm>
          <a:prstGeom prst="rect">
            <a:avLst/>
          </a:prstGeom>
          <a:noFill/>
        </p:spPr>
        <p:txBody>
          <a:bodyPr wrap="square" rtlCol="0">
            <a:spAutoFit/>
          </a:bodyPr>
          <a:lstStyle/>
          <a:p>
            <a:r>
              <a:rPr lang="en-US" sz="2000" b="1" dirty="0" smtClean="0"/>
              <a:t>Theory </a:t>
            </a:r>
            <a:r>
              <a:rPr lang="en-US" sz="2000" b="1" dirty="0" err="1" smtClean="0"/>
              <a:t>Ladenness</a:t>
            </a:r>
            <a:r>
              <a:rPr lang="en-US" sz="2000" b="1" dirty="0" smtClean="0"/>
              <a:t> of Experiment</a:t>
            </a:r>
            <a:endParaRPr lang="en-US" sz="2000" b="1" dirty="0"/>
          </a:p>
        </p:txBody>
      </p:sp>
      <p:cxnSp>
        <p:nvCxnSpPr>
          <p:cNvPr id="6" name="Straight Arrow Connector 5"/>
          <p:cNvCxnSpPr>
            <a:stCxn id="4" idx="2"/>
          </p:cNvCxnSpPr>
          <p:nvPr/>
        </p:nvCxnSpPr>
        <p:spPr>
          <a:xfrm rot="16200000" flipH="1">
            <a:off x="4657755" y="1457355"/>
            <a:ext cx="74289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p:cNvCxnSpPr>
          <p:nvPr/>
        </p:nvCxnSpPr>
        <p:spPr>
          <a:xfrm rot="5400000">
            <a:off x="3743355" y="1533555"/>
            <a:ext cx="81909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95600" y="2362200"/>
            <a:ext cx="1600200" cy="400110"/>
          </a:xfrm>
          <a:prstGeom prst="rect">
            <a:avLst/>
          </a:prstGeom>
          <a:noFill/>
        </p:spPr>
        <p:txBody>
          <a:bodyPr wrap="square" rtlCol="0">
            <a:spAutoFit/>
          </a:bodyPr>
          <a:lstStyle/>
          <a:p>
            <a:r>
              <a:rPr lang="en-US" sz="2000" b="1" dirty="0" smtClean="0"/>
              <a:t>Philosophical</a:t>
            </a:r>
            <a:endParaRPr lang="en-US" sz="2000" b="1" dirty="0"/>
          </a:p>
        </p:txBody>
      </p:sp>
      <p:sp>
        <p:nvSpPr>
          <p:cNvPr id="18" name="TextBox 17"/>
          <p:cNvSpPr txBox="1"/>
          <p:nvPr/>
        </p:nvSpPr>
        <p:spPr>
          <a:xfrm>
            <a:off x="5029200" y="2362200"/>
            <a:ext cx="1143000" cy="400110"/>
          </a:xfrm>
          <a:prstGeom prst="rect">
            <a:avLst/>
          </a:prstGeom>
          <a:noFill/>
        </p:spPr>
        <p:txBody>
          <a:bodyPr wrap="square" rtlCol="0">
            <a:spAutoFit/>
          </a:bodyPr>
          <a:lstStyle/>
          <a:p>
            <a:r>
              <a:rPr lang="en-US" sz="2000" b="1" dirty="0" smtClean="0"/>
              <a:t>Practical</a:t>
            </a:r>
            <a:endParaRPr lang="en-US" sz="2000" b="1" dirty="0"/>
          </a:p>
        </p:txBody>
      </p:sp>
      <p:cxnSp>
        <p:nvCxnSpPr>
          <p:cNvPr id="20" name="Straight Arrow Connector 19"/>
          <p:cNvCxnSpPr>
            <a:endCxn id="43" idx="0"/>
          </p:cNvCxnSpPr>
          <p:nvPr/>
        </p:nvCxnSpPr>
        <p:spPr>
          <a:xfrm rot="10800000" flipV="1">
            <a:off x="1714500" y="2667000"/>
            <a:ext cx="1714500" cy="914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30" idx="0"/>
          </p:cNvCxnSpPr>
          <p:nvPr/>
        </p:nvCxnSpPr>
        <p:spPr>
          <a:xfrm rot="5400000">
            <a:off x="3124200" y="3429000"/>
            <a:ext cx="1295400" cy="228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590800" y="4191000"/>
            <a:ext cx="2133600" cy="646331"/>
          </a:xfrm>
          <a:prstGeom prst="rect">
            <a:avLst/>
          </a:prstGeom>
          <a:noFill/>
        </p:spPr>
        <p:txBody>
          <a:bodyPr wrap="square" rtlCol="0">
            <a:spAutoFit/>
          </a:bodyPr>
          <a:lstStyle/>
          <a:p>
            <a:r>
              <a:rPr lang="en-US" b="1" dirty="0" smtClean="0">
                <a:solidFill>
                  <a:srgbClr val="00B050"/>
                </a:solidFill>
              </a:rPr>
              <a:t>Are paradigms Incommensurable?</a:t>
            </a:r>
            <a:endParaRPr lang="en-US" b="1" dirty="0">
              <a:solidFill>
                <a:srgbClr val="00B050"/>
              </a:solidFill>
            </a:endParaRPr>
          </a:p>
        </p:txBody>
      </p:sp>
      <p:cxnSp>
        <p:nvCxnSpPr>
          <p:cNvPr id="32" name="Straight Arrow Connector 31"/>
          <p:cNvCxnSpPr/>
          <p:nvPr/>
        </p:nvCxnSpPr>
        <p:spPr>
          <a:xfrm rot="5400000">
            <a:off x="5086350" y="3067050"/>
            <a:ext cx="838200" cy="1905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638800" y="2667000"/>
            <a:ext cx="1752600" cy="1066800"/>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724400" y="3505200"/>
            <a:ext cx="1828800" cy="646331"/>
          </a:xfrm>
          <a:prstGeom prst="rect">
            <a:avLst/>
          </a:prstGeom>
          <a:noFill/>
        </p:spPr>
        <p:txBody>
          <a:bodyPr wrap="square" rtlCol="0">
            <a:spAutoFit/>
          </a:bodyPr>
          <a:lstStyle/>
          <a:p>
            <a:r>
              <a:rPr lang="en-US" b="1" dirty="0" smtClean="0">
                <a:solidFill>
                  <a:srgbClr val="0070C0"/>
                </a:solidFill>
              </a:rPr>
              <a:t>Experimental Design</a:t>
            </a:r>
            <a:endParaRPr lang="en-US" b="1" dirty="0">
              <a:solidFill>
                <a:srgbClr val="0070C0"/>
              </a:solidFill>
            </a:endParaRPr>
          </a:p>
        </p:txBody>
      </p:sp>
      <p:sp>
        <p:nvSpPr>
          <p:cNvPr id="41" name="TextBox 40"/>
          <p:cNvSpPr txBox="1"/>
          <p:nvPr/>
        </p:nvSpPr>
        <p:spPr>
          <a:xfrm>
            <a:off x="6248400" y="3657600"/>
            <a:ext cx="2895600" cy="1631216"/>
          </a:xfrm>
          <a:prstGeom prst="rect">
            <a:avLst/>
          </a:prstGeom>
          <a:noFill/>
        </p:spPr>
        <p:txBody>
          <a:bodyPr wrap="square" rtlCol="0">
            <a:spAutoFit/>
          </a:bodyPr>
          <a:lstStyle/>
          <a:p>
            <a:r>
              <a:rPr lang="en-US" sz="2000" b="1" dirty="0" smtClean="0">
                <a:solidFill>
                  <a:srgbClr val="7030A0"/>
                </a:solidFill>
              </a:rPr>
              <a:t>Failure to Observe,</a:t>
            </a:r>
          </a:p>
          <a:p>
            <a:r>
              <a:rPr lang="en-US" sz="2000" b="1" dirty="0" smtClean="0">
                <a:solidFill>
                  <a:srgbClr val="7030A0"/>
                </a:solidFill>
              </a:rPr>
              <a:t>Incorrect Interpretation, Possible Observational Bias</a:t>
            </a:r>
          </a:p>
          <a:p>
            <a:endParaRPr lang="en-US" sz="2000" b="1" dirty="0"/>
          </a:p>
        </p:txBody>
      </p:sp>
      <p:sp>
        <p:nvSpPr>
          <p:cNvPr id="43" name="TextBox 42"/>
          <p:cNvSpPr txBox="1"/>
          <p:nvPr/>
        </p:nvSpPr>
        <p:spPr>
          <a:xfrm>
            <a:off x="838200" y="3581400"/>
            <a:ext cx="1752600" cy="1200329"/>
          </a:xfrm>
          <a:prstGeom prst="rect">
            <a:avLst/>
          </a:prstGeom>
          <a:noFill/>
        </p:spPr>
        <p:txBody>
          <a:bodyPr wrap="square" rtlCol="0">
            <a:spAutoFit/>
          </a:bodyPr>
          <a:lstStyle/>
          <a:p>
            <a:r>
              <a:rPr lang="en-US" b="1" dirty="0" smtClean="0">
                <a:solidFill>
                  <a:srgbClr val="FF0000"/>
                </a:solidFill>
              </a:rPr>
              <a:t>Can a theory-laden experiment test the theory?</a:t>
            </a:r>
            <a:endParaRPr lang="en-US"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05000"/>
            <a:ext cx="7162800" cy="1200329"/>
          </a:xfrm>
          <a:prstGeom prst="rect">
            <a:avLst/>
          </a:prstGeom>
          <a:noFill/>
        </p:spPr>
        <p:txBody>
          <a:bodyPr wrap="square" rtlCol="0">
            <a:spAutoFit/>
          </a:bodyPr>
          <a:lstStyle/>
          <a:p>
            <a:r>
              <a:rPr lang="en-US" sz="2400" b="1" dirty="0" smtClean="0">
                <a:solidFill>
                  <a:schemeClr val="tx2">
                    <a:lumMod val="75000"/>
                  </a:schemeClr>
                </a:solidFill>
              </a:rPr>
              <a:t>Observation cannot function as an unbiased way of testing theories because observational judgments are affected by the theoretical beliefs of the observer.</a:t>
            </a:r>
            <a:endParaRPr lang="en-US" sz="2400" dirty="0">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0" y="1676400"/>
            <a:ext cx="4572000" cy="2677656"/>
          </a:xfrm>
          <a:prstGeom prst="rect">
            <a:avLst/>
          </a:prstGeom>
        </p:spPr>
        <p:txBody>
          <a:bodyPr>
            <a:spAutoFit/>
          </a:bodyPr>
          <a:lstStyle/>
          <a:p>
            <a:r>
              <a:rPr lang="en-US" sz="2400" b="1" dirty="0" smtClean="0"/>
              <a:t>As Holmes remarked to Watson, “How often have I said to you that when you have eliminated  the impossible, whatever remains, </a:t>
            </a:r>
            <a:r>
              <a:rPr lang="en-US" sz="2400" b="1" i="1" dirty="0" smtClean="0"/>
              <a:t>however improbable, </a:t>
            </a:r>
            <a:r>
              <a:rPr lang="en-US" sz="2400" b="1" dirty="0" smtClean="0"/>
              <a:t>must be the truth,” </a:t>
            </a:r>
          </a:p>
          <a:p>
            <a:r>
              <a:rPr lang="en-US" sz="2400" b="1" dirty="0" smtClean="0"/>
              <a:t>		Arthur Conan-Doyle</a:t>
            </a:r>
            <a:endParaRPr lang="en-US" sz="2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819400" y="381000"/>
            <a:ext cx="3447290" cy="6096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905000"/>
            <a:ext cx="6934200" cy="1938992"/>
          </a:xfrm>
          <a:prstGeom prst="rect">
            <a:avLst/>
          </a:prstGeom>
          <a:noFill/>
        </p:spPr>
        <p:txBody>
          <a:bodyPr wrap="square" rtlCol="0">
            <a:spAutoFit/>
          </a:bodyPr>
          <a:lstStyle/>
          <a:p>
            <a:r>
              <a:rPr lang="en-US" sz="2400" b="1" dirty="0" smtClean="0">
                <a:solidFill>
                  <a:srgbClr val="7030A0"/>
                </a:solidFill>
              </a:rPr>
              <a:t>“There is no appropriate scale available with which to weigh the merits of alternative paradigms” they are incommensurable.”</a:t>
            </a:r>
          </a:p>
          <a:p>
            <a:endParaRPr lang="en-US" sz="2400" b="1" dirty="0" smtClean="0">
              <a:solidFill>
                <a:srgbClr val="7030A0"/>
              </a:solidFill>
            </a:endParaRPr>
          </a:p>
          <a:p>
            <a:r>
              <a:rPr lang="en-US" sz="2400" b="1" dirty="0" smtClean="0">
                <a:solidFill>
                  <a:srgbClr val="7030A0"/>
                </a:solidFill>
              </a:rPr>
              <a:t>				Barry Barnes ( 1982)</a:t>
            </a:r>
            <a:endParaRPr lang="en-US" sz="2400" b="1" dirty="0">
              <a:solidFill>
                <a:srgbClr val="7030A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p:cNvSpPr/>
          <p:nvPr/>
        </p:nvSpPr>
        <p:spPr>
          <a:xfrm>
            <a:off x="1371600" y="3200400"/>
            <a:ext cx="304800" cy="304800"/>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Flowchart: Connector 2"/>
          <p:cNvSpPr/>
          <p:nvPr/>
        </p:nvSpPr>
        <p:spPr>
          <a:xfrm>
            <a:off x="4419600" y="3200400"/>
            <a:ext cx="304800" cy="3048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a:stCxn id="2" idx="6"/>
          </p:cNvCxnSpPr>
          <p:nvPr/>
        </p:nvCxnSpPr>
        <p:spPr>
          <a:xfrm>
            <a:off x="1676400" y="3352800"/>
            <a:ext cx="1524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3" idx="7"/>
          </p:cNvCxnSpPr>
          <p:nvPr/>
        </p:nvCxnSpPr>
        <p:spPr>
          <a:xfrm rot="5400000" flipH="1" flipV="1">
            <a:off x="4717863" y="2247901"/>
            <a:ext cx="959037" cy="103523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3" idx="5"/>
          </p:cNvCxnSpPr>
          <p:nvPr/>
        </p:nvCxnSpPr>
        <p:spPr>
          <a:xfrm rot="16200000" flipH="1">
            <a:off x="4755963" y="3384362"/>
            <a:ext cx="882837" cy="103523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95400" y="2819400"/>
            <a:ext cx="457200" cy="369332"/>
          </a:xfrm>
          <a:prstGeom prst="rect">
            <a:avLst/>
          </a:prstGeom>
          <a:noFill/>
        </p:spPr>
        <p:txBody>
          <a:bodyPr wrap="square" rtlCol="0">
            <a:spAutoFit/>
          </a:bodyPr>
          <a:lstStyle/>
          <a:p>
            <a:r>
              <a:rPr lang="en-US" b="1" dirty="0" smtClean="0">
                <a:solidFill>
                  <a:srgbClr val="002060"/>
                </a:solidFill>
              </a:rPr>
              <a:t>m</a:t>
            </a:r>
            <a:endParaRPr lang="en-US" b="1" dirty="0">
              <a:solidFill>
                <a:srgbClr val="002060"/>
              </a:solidFill>
            </a:endParaRPr>
          </a:p>
        </p:txBody>
      </p:sp>
      <p:sp>
        <p:nvSpPr>
          <p:cNvPr id="14" name="TextBox 13"/>
          <p:cNvSpPr txBox="1"/>
          <p:nvPr/>
        </p:nvSpPr>
        <p:spPr>
          <a:xfrm>
            <a:off x="4191000" y="2895600"/>
            <a:ext cx="533400" cy="381000"/>
          </a:xfrm>
          <a:prstGeom prst="rect">
            <a:avLst/>
          </a:prstGeom>
          <a:noFill/>
        </p:spPr>
        <p:txBody>
          <a:bodyPr wrap="square" rtlCol="0">
            <a:spAutoFit/>
          </a:bodyPr>
          <a:lstStyle/>
          <a:p>
            <a:r>
              <a:rPr lang="en-US" b="1" dirty="0" smtClean="0">
                <a:solidFill>
                  <a:srgbClr val="002060"/>
                </a:solidFill>
              </a:rPr>
              <a:t>  m</a:t>
            </a:r>
            <a:endParaRPr lang="en-US" b="1" dirty="0">
              <a:solidFill>
                <a:srgbClr val="002060"/>
              </a:solidFill>
            </a:endParaRPr>
          </a:p>
        </p:txBody>
      </p:sp>
      <p:sp>
        <p:nvSpPr>
          <p:cNvPr id="15" name="TextBox 14"/>
          <p:cNvSpPr txBox="1"/>
          <p:nvPr/>
        </p:nvSpPr>
        <p:spPr>
          <a:xfrm>
            <a:off x="5029200" y="2895600"/>
            <a:ext cx="2895600" cy="1384995"/>
          </a:xfrm>
          <a:prstGeom prst="rect">
            <a:avLst/>
          </a:prstGeom>
          <a:noFill/>
        </p:spPr>
        <p:txBody>
          <a:bodyPr wrap="square" rtlCol="0">
            <a:spAutoFit/>
          </a:bodyPr>
          <a:lstStyle/>
          <a:p>
            <a:r>
              <a:rPr lang="en-US" sz="2800" b="1" dirty="0" smtClean="0"/>
              <a:t>Θ = 90</a:t>
            </a:r>
            <a:r>
              <a:rPr lang="en-US" sz="2800" b="1" baseline="30000" dirty="0" smtClean="0"/>
              <a:t>o</a:t>
            </a:r>
            <a:r>
              <a:rPr lang="en-US" sz="2800" b="1" dirty="0" smtClean="0"/>
              <a:t> (Newton)</a:t>
            </a:r>
          </a:p>
          <a:p>
            <a:r>
              <a:rPr lang="en-US" sz="2800" b="1" dirty="0" smtClean="0"/>
              <a:t>Θ &lt; 90</a:t>
            </a:r>
            <a:r>
              <a:rPr lang="en-US" sz="2800" b="1" baseline="30000" dirty="0" smtClean="0"/>
              <a:t>o</a:t>
            </a:r>
            <a:r>
              <a:rPr lang="en-US" sz="2800" b="1" dirty="0" smtClean="0"/>
              <a:t> (Einstein)</a:t>
            </a:r>
          </a:p>
          <a:p>
            <a:endParaRPr lang="en-US" sz="2800" dirty="0"/>
          </a:p>
        </p:txBody>
      </p:sp>
      <p:sp>
        <p:nvSpPr>
          <p:cNvPr id="10" name="Oval 9"/>
          <p:cNvSpPr/>
          <p:nvPr/>
        </p:nvSpPr>
        <p:spPr>
          <a:xfrm>
            <a:off x="5638800" y="2057400"/>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638800" y="42672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467</TotalTime>
  <Words>224</Words>
  <Application>Microsoft Office PowerPoint</Application>
  <PresentationFormat>On-screen Show (4:3)</PresentationFormat>
  <Paragraphs>51</Paragraphs>
  <Slides>23</Slides>
  <Notes>23</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CU Boulder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 Boulder</dc:creator>
  <cp:lastModifiedBy>CU Boulder</cp:lastModifiedBy>
  <cp:revision>32</cp:revision>
  <dcterms:created xsi:type="dcterms:W3CDTF">2010-12-16T22:33:49Z</dcterms:created>
  <dcterms:modified xsi:type="dcterms:W3CDTF">2011-02-11T18:55:35Z</dcterms:modified>
</cp:coreProperties>
</file>