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1" r:id="rId3"/>
    <p:sldId id="294" r:id="rId4"/>
    <p:sldId id="258" r:id="rId5"/>
    <p:sldId id="264" r:id="rId6"/>
    <p:sldId id="271" r:id="rId7"/>
    <p:sldId id="259" r:id="rId8"/>
    <p:sldId id="285" r:id="rId9"/>
    <p:sldId id="284" r:id="rId10"/>
    <p:sldId id="270" r:id="rId11"/>
    <p:sldId id="297" r:id="rId12"/>
    <p:sldId id="307" r:id="rId13"/>
    <p:sldId id="296" r:id="rId14"/>
    <p:sldId id="274" r:id="rId15"/>
    <p:sldId id="308" r:id="rId16"/>
    <p:sldId id="313" r:id="rId17"/>
    <p:sldId id="262" r:id="rId18"/>
    <p:sldId id="275" r:id="rId19"/>
    <p:sldId id="305" r:id="rId20"/>
    <p:sldId id="311" r:id="rId21"/>
    <p:sldId id="312" r:id="rId2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3" autoAdjust="0"/>
    <p:restoredTop sz="94660"/>
  </p:normalViewPr>
  <p:slideViewPr>
    <p:cSldViewPr>
      <p:cViewPr>
        <p:scale>
          <a:sx n="66" d="100"/>
          <a:sy n="66" d="100"/>
        </p:scale>
        <p:origin x="-101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C042-7D87-4C29-B28F-1C8AA55374D0}" type="datetimeFigureOut">
              <a:rPr lang="de-DE" smtClean="0"/>
              <a:t>26.02.2011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29D7C-386A-4159-AE2D-F1185978BE1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50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5F982-0480-4088-8C1E-24225A8364CB}" type="datetimeFigureOut">
              <a:rPr lang="de-DE" smtClean="0"/>
              <a:t>26.02.2011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D1159-10F2-45A7-9212-07F4FE6434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1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FD9E-1316-4F3C-80EE-8FF53EC8663B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5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8AC4-8A44-40B3-988C-57FFDBBAAF0C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40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1F0-3CB1-48A9-A24F-F9EE9D2437C9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BC2-738C-4680-A722-BB743BBD9247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02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533E-66EB-4494-BD90-DDFEDBE8917B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9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51F9-8C4F-441A-9854-436D7590E30F}" type="datetime1">
              <a:rPr lang="de-DE" smtClean="0"/>
              <a:t>26.02.2011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89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EA63-16ED-4C16-AD8A-7B0F662339DB}" type="datetime1">
              <a:rPr lang="de-DE" smtClean="0"/>
              <a:t>26.02.2011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91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BC5C-859C-463E-A9DE-725CF1EAFE4B}" type="datetime1">
              <a:rPr lang="de-DE" smtClean="0"/>
              <a:t>26.02.2011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7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CDFC-94F0-49E7-AAF1-4D471C8C3193}" type="datetime1">
              <a:rPr lang="de-DE" smtClean="0"/>
              <a:t>26.02.2011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49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0973-B1AA-4F05-98C1-BAAEE4C958C1}" type="datetime1">
              <a:rPr lang="de-DE" smtClean="0"/>
              <a:t>26.02.2011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56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E93-D04B-4CCE-AE4B-D5F6E14C66F8}" type="datetime1">
              <a:rPr lang="de-DE" smtClean="0"/>
              <a:t>26.02.2011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27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E469-CD75-44B5-A0E4-52E3D932EF6A}" type="datetime1">
              <a:rPr lang="de-DE" smtClean="0"/>
              <a:t>26.02.2011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DEEF-E3B0-4759-BE49-3B7C0FE39E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47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Against novel predictions, for virtuous thoeries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dirty="0" smtClean="0"/>
              <a:t>Samuel Schindler</a:t>
            </a:r>
          </a:p>
          <a:p>
            <a:pPr>
              <a:spcBef>
                <a:spcPts val="0"/>
              </a:spcBef>
            </a:pPr>
            <a:r>
              <a:rPr lang="de-DE" sz="2600" dirty="0" smtClean="0"/>
              <a:t>Zukunftskolleg and Department of Philosophy</a:t>
            </a:r>
          </a:p>
          <a:p>
            <a:pPr>
              <a:spcBef>
                <a:spcPts val="0"/>
              </a:spcBef>
            </a:pPr>
            <a:r>
              <a:rPr lang="de-DE" sz="2600" dirty="0" smtClean="0"/>
              <a:t>University of Konstanz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522" y="300036"/>
            <a:ext cx="4093559" cy="13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Logo_Zukunftskolleg_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615208" cy="162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0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Worrall‘s </a:t>
            </a:r>
            <a:r>
              <a:rPr lang="de-DE" dirty="0" smtClean="0"/>
              <a:t>strong version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„[I]t is no part of the heuristic view that it should matter what Einstein was worrying about at the time he produced his theory, </a:t>
            </a:r>
            <a:r>
              <a:rPr lang="de-DE" i="1" dirty="0" smtClean="0"/>
              <a:t>what matters is only whether he </a:t>
            </a:r>
            <a:r>
              <a:rPr lang="de-DE" i="1" dirty="0" smtClean="0">
                <a:solidFill>
                  <a:srgbClr val="C00000"/>
                </a:solidFill>
              </a:rPr>
              <a:t>needed to use </a:t>
            </a:r>
            <a:r>
              <a:rPr lang="de-DE" dirty="0" smtClean="0"/>
              <a:t>some result about Mercury in order to tie down some part of his theory“ (1985, p. </a:t>
            </a:r>
            <a:r>
              <a:rPr lang="de-DE" smtClean="0"/>
              <a:t>319)</a:t>
            </a:r>
          </a:p>
          <a:p>
            <a:r>
              <a:rPr lang="de-DE" smtClean="0"/>
              <a:t>„</a:t>
            </a:r>
            <a:r>
              <a:rPr lang="de-DE" dirty="0" smtClean="0"/>
              <a:t>there is </a:t>
            </a:r>
            <a:r>
              <a:rPr lang="de-DE" i="1" dirty="0">
                <a:solidFill>
                  <a:srgbClr val="C00000"/>
                </a:solidFill>
              </a:rPr>
              <a:t>no specific parameter </a:t>
            </a:r>
            <a:r>
              <a:rPr lang="de-DE" dirty="0" smtClean="0"/>
              <a:t>within that </a:t>
            </a:r>
            <a:r>
              <a:rPr lang="de-DE" i="1" dirty="0">
                <a:solidFill>
                  <a:srgbClr val="C00000"/>
                </a:solidFill>
              </a:rPr>
              <a:t>theory that could have been fixed </a:t>
            </a:r>
            <a:r>
              <a:rPr lang="de-DE" dirty="0" smtClean="0"/>
              <a:t>on the basis of [the Mercury observations] so as to produce a specific theory that entailed those observations“ (2005, p. </a:t>
            </a:r>
            <a:r>
              <a:rPr lang="de-DE" smtClean="0"/>
              <a:t>819)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26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with the strong version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Strong view has it that a theory may not have any free parameters that can be fixed to yield observations</a:t>
            </a:r>
          </a:p>
          <a:p>
            <a:r>
              <a:rPr lang="en-US" smtClean="0"/>
              <a:t>Strong view is problematic too</a:t>
            </a:r>
          </a:p>
          <a:p>
            <a:pPr lvl="1"/>
            <a:r>
              <a:rPr lang="en-US" smtClean="0"/>
              <a:t>Then it wouldn’t really matter </a:t>
            </a:r>
            <a:r>
              <a:rPr lang="en-US" i="1" u="sng" smtClean="0"/>
              <a:t>how </a:t>
            </a:r>
            <a:r>
              <a:rPr lang="en-US" smtClean="0"/>
              <a:t>the theory was constructed / no history needed! (contrary to Worrall)</a:t>
            </a:r>
          </a:p>
          <a:p>
            <a:pPr lvl="1"/>
            <a:r>
              <a:rPr lang="en-US" smtClean="0"/>
              <a:t>The standard model in particle physics with its 20 or so free parameters would then be extremely ad hoc!</a:t>
            </a:r>
          </a:p>
          <a:p>
            <a:r>
              <a:rPr lang="en-US" smtClean="0"/>
              <a:t>But Worrall </a:t>
            </a:r>
            <a:r>
              <a:rPr lang="en-US" i="1" u="sng" smtClean="0"/>
              <a:t>does </a:t>
            </a:r>
            <a:r>
              <a:rPr lang="en-US" smtClean="0"/>
              <a:t>want to allow for </a:t>
            </a:r>
            <a:r>
              <a:rPr lang="en-US" i="1" u="sng" smtClean="0"/>
              <a:t>legitimite</a:t>
            </a:r>
            <a:r>
              <a:rPr lang="en-US" smtClean="0"/>
              <a:t> parameter fixing</a:t>
            </a:r>
          </a:p>
        </p:txBody>
      </p:sp>
    </p:spTree>
    <p:extLst>
      <p:ext uri="{BB962C8B-B14F-4D97-AF65-F5344CB8AC3E}">
        <p14:creationId xmlns:p14="http://schemas.microsoft.com/office/powerpoint/2010/main" val="149738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Legitimate parameter fixing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mtClean="0"/>
              <a:t>General </a:t>
            </a:r>
            <a:r>
              <a:rPr lang="en-US"/>
              <a:t>and specific wave theory of light </a:t>
            </a:r>
            <a:endParaRPr lang="en-US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mtClean="0"/>
              <a:t>The </a:t>
            </a:r>
            <a:r>
              <a:rPr lang="en-US" i="1" u="sng" smtClean="0"/>
              <a:t>general</a:t>
            </a:r>
            <a:r>
              <a:rPr lang="en-US" smtClean="0"/>
              <a:t> theory describes a ‘functional relationship’ between the free parameters of </a:t>
            </a:r>
            <a:r>
              <a:rPr lang="en-US" smtClean="0">
                <a:solidFill>
                  <a:srgbClr val="C00000"/>
                </a:solidFill>
              </a:rPr>
              <a:t>wavelength (W) </a:t>
            </a:r>
            <a:r>
              <a:rPr lang="en-US" smtClean="0"/>
              <a:t>and </a:t>
            </a:r>
            <a:r>
              <a:rPr lang="en-US" smtClean="0">
                <a:solidFill>
                  <a:srgbClr val="C00000"/>
                </a:solidFill>
              </a:rPr>
              <a:t>measurable slit and fringe distances (MF)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/>
              <a:t>In </a:t>
            </a:r>
            <a:r>
              <a:rPr lang="en-US" smtClean="0"/>
              <a:t>a two </a:t>
            </a:r>
            <a:r>
              <a:rPr lang="en-US"/>
              <a:t>slit </a:t>
            </a:r>
            <a:r>
              <a:rPr lang="en-US" smtClean="0"/>
              <a:t>experiment using </a:t>
            </a:r>
            <a:r>
              <a:rPr lang="en-US"/>
              <a:t>a </a:t>
            </a:r>
            <a:r>
              <a:rPr lang="en-US" i="1" u="sng" smtClean="0"/>
              <a:t>specific </a:t>
            </a:r>
            <a:r>
              <a:rPr lang="en-US" smtClean="0"/>
              <a:t>light source (e.g. a sodium arc) one can determine the values for </a:t>
            </a:r>
            <a:r>
              <a:rPr lang="en-US" smtClean="0">
                <a:solidFill>
                  <a:srgbClr val="C00000"/>
                </a:solidFill>
              </a:rPr>
              <a:t>MF</a:t>
            </a:r>
            <a:r>
              <a:rPr lang="en-US" smtClean="0"/>
              <a:t> and, assuming the truth of the general theory, we can deduce the </a:t>
            </a:r>
            <a:r>
              <a:rPr lang="en-US" smtClean="0">
                <a:solidFill>
                  <a:srgbClr val="C00000"/>
                </a:solidFill>
              </a:rPr>
              <a:t>W</a:t>
            </a:r>
            <a:endParaRPr lang="en-US">
              <a:solidFill>
                <a:srgbClr val="C00000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854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 fixing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9388" y="2925763"/>
            <a:ext cx="284400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Free parameters in T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051050" y="4006850"/>
            <a:ext cx="431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195513" y="1846263"/>
            <a:ext cx="431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1403350" y="2133600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258888" y="3717925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2627313" y="3790950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2698750" y="4581525"/>
            <a:ext cx="6492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419474" y="3363961"/>
            <a:ext cx="100806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/>
              <a:t>Must be fixed</a:t>
            </a:r>
            <a:endParaRPr lang="en-US" sz="2000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492501" y="4799013"/>
            <a:ext cx="9350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/>
              <a:t>Need not be fixed</a:t>
            </a:r>
            <a:endParaRPr lang="en-US" sz="2000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4427538" y="2925763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427538" y="393382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364163" y="2709863"/>
            <a:ext cx="2159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Certain conditions fulfilled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364163" y="4149725"/>
            <a:ext cx="2159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Certain conditions </a:t>
            </a:r>
            <a:r>
              <a:rPr lang="en-US" sz="2000" i="1" u="sng"/>
              <a:t>not</a:t>
            </a:r>
            <a:r>
              <a:rPr lang="en-US" sz="2000"/>
              <a:t> fulfilled</a:t>
            </a:r>
            <a:endParaRPr lang="en-US" sz="2400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843213" y="1701800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not ad hoc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596188" y="2709863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</a:t>
            </a:r>
            <a:r>
              <a:rPr lang="en-US" sz="2000" i="1" u="sng"/>
              <a:t>not</a:t>
            </a:r>
            <a:r>
              <a:rPr lang="en-US" sz="2000"/>
              <a:t> ad hoc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7596188" y="4151313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</a:t>
            </a:r>
            <a:r>
              <a:rPr lang="en-US" sz="2000" i="1" u="sng"/>
              <a:t>is </a:t>
            </a:r>
            <a:r>
              <a:rPr lang="en-US" sz="2000"/>
              <a:t>ad hoc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07744" y="5214511"/>
            <a:ext cx="12239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not ad </a:t>
            </a:r>
            <a:r>
              <a:rPr lang="en-US" sz="2000" smtClean="0"/>
              <a:t>hoc?!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0699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Permissible parameter fixing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de-DE" sz="3200"/>
              <a:t>Worrall deems acceptable the fixing </a:t>
            </a:r>
            <a:r>
              <a:rPr lang="de-DE" sz="3200" smtClean="0"/>
              <a:t>of parameters </a:t>
            </a:r>
            <a:r>
              <a:rPr lang="de-DE" sz="3200"/>
              <a:t>in T in response to E1 if either of the two following conditions are met: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de-DE" sz="3200" dirty="0" smtClean="0"/>
              <a:t>					</a:t>
            </a:r>
            <a:r>
              <a:rPr lang="de-DE" sz="2400" dirty="0" smtClean="0"/>
              <a:t>(Worrall 2005, p</a:t>
            </a:r>
            <a:r>
              <a:rPr lang="de-DE" sz="2400" dirty="0"/>
              <a:t>. 818</a:t>
            </a:r>
            <a:r>
              <a:rPr lang="de-DE" sz="2400" dirty="0" smtClean="0"/>
              <a:t>)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sz="3200" dirty="0" smtClean="0"/>
              <a:t>T entails E1 „naturally“, and/or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sz="3200" dirty="0" smtClean="0"/>
              <a:t>T „make[s] an independently testable (and observationally verified) prediction E2“ </a:t>
            </a:r>
            <a:endParaRPr lang="de-DE" sz="2000" dirty="0"/>
          </a:p>
          <a:p>
            <a:pPr marL="457200" lvl="1" indent="0">
              <a:buNone/>
            </a:pPr>
            <a:r>
              <a:rPr lang="de-DE" sz="2000" dirty="0"/>
              <a:t>	</a:t>
            </a:r>
            <a:r>
              <a:rPr lang="de-DE" dirty="0" smtClean="0">
                <a:sym typeface="Symbol"/>
              </a:rPr>
              <a:t> Problems ...</a:t>
            </a:r>
            <a:endParaRPr lang="de-DE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9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Naturalness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de-DE" smtClean="0"/>
              <a:t>Parameter </a:t>
            </a:r>
            <a:r>
              <a:rPr lang="de-DE" dirty="0" smtClean="0"/>
              <a:t>fixing </a:t>
            </a:r>
            <a:r>
              <a:rPr lang="de-DE" smtClean="0"/>
              <a:t>is permissible</a:t>
            </a:r>
            <a:r>
              <a:rPr lang="de-DE" dirty="0" smtClean="0"/>
              <a:t>, if the </a:t>
            </a:r>
            <a:r>
              <a:rPr lang="de-DE" smtClean="0"/>
              <a:t>parameter was</a:t>
            </a:r>
          </a:p>
          <a:p>
            <a:pPr lvl="1"/>
            <a:r>
              <a:rPr lang="de-DE" smtClean="0"/>
              <a:t>„</a:t>
            </a:r>
            <a:r>
              <a:rPr lang="de-DE" dirty="0" smtClean="0"/>
              <a:t>set at that value by theoretical considerations, or as a ‚natural consequence‘ of such general considerations“ (2005, p. 819)</a:t>
            </a:r>
          </a:p>
          <a:p>
            <a:r>
              <a:rPr lang="de-DE" smtClean="0"/>
              <a:t>Of course: </a:t>
            </a:r>
            <a:r>
              <a:rPr lang="de-DE"/>
              <a:t>if the value of a parameter P is determined theoretically, P is </a:t>
            </a:r>
            <a:r>
              <a:rPr lang="de-DE" i="1" u="sng"/>
              <a:t>not </a:t>
            </a:r>
            <a:r>
              <a:rPr lang="de-DE"/>
              <a:t>a free </a:t>
            </a:r>
            <a:r>
              <a:rPr lang="de-DE" smtClean="0"/>
              <a:t>parameter</a:t>
            </a:r>
            <a:endParaRPr lang="de-DE"/>
          </a:p>
          <a:p>
            <a:r>
              <a:rPr lang="de-DE" smtClean="0"/>
              <a:t>Hence, </a:t>
            </a:r>
            <a:r>
              <a:rPr lang="de-DE" i="1" u="sng" smtClean="0"/>
              <a:t>perfect </a:t>
            </a:r>
            <a:r>
              <a:rPr lang="de-DE" smtClean="0"/>
              <a:t>naturalness for Worrall seems to amount to the </a:t>
            </a:r>
            <a:r>
              <a:rPr lang="de-DE" i="1" u="sng" smtClean="0"/>
              <a:t>lack </a:t>
            </a:r>
            <a:r>
              <a:rPr lang="de-DE" smtClean="0"/>
              <a:t>of free parameters (strong version)</a:t>
            </a:r>
          </a:p>
          <a:p>
            <a:pPr lvl="1"/>
            <a:r>
              <a:rPr lang="de-DE" smtClean="0"/>
              <a:t>No information on construction needed</a:t>
            </a:r>
          </a:p>
          <a:p>
            <a:pPr lvl="1"/>
            <a:r>
              <a:rPr lang="de-DE" smtClean="0"/>
              <a:t>Renders standard </a:t>
            </a:r>
            <a:r>
              <a:rPr lang="de-DE"/>
              <a:t>model </a:t>
            </a:r>
            <a:r>
              <a:rPr lang="de-DE" smtClean="0"/>
              <a:t>very </a:t>
            </a:r>
            <a:r>
              <a:rPr lang="de-DE" i="1" u="sng" smtClean="0"/>
              <a:t>unnatural</a:t>
            </a:r>
            <a:r>
              <a:rPr lang="de-DE" smtClean="0"/>
              <a:t> (not ad hoc because it produces independent predictions?)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323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 fixing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9388" y="2925763"/>
            <a:ext cx="284400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Free parameters in T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051050" y="4006850"/>
            <a:ext cx="431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195513" y="1846263"/>
            <a:ext cx="431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1403350" y="2133600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258888" y="3717925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2627313" y="3790950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2698750" y="4581525"/>
            <a:ext cx="6492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419474" y="3363961"/>
            <a:ext cx="100806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/>
              <a:t>Must be fixed</a:t>
            </a:r>
            <a:endParaRPr lang="en-US" sz="2000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492501" y="4799013"/>
            <a:ext cx="9350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/>
              <a:t>Need not be fixed</a:t>
            </a:r>
            <a:endParaRPr lang="en-US" sz="2000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4427538" y="2925763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427538" y="393382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364163" y="2709863"/>
            <a:ext cx="2159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0000"/>
                </a:solidFill>
              </a:rPr>
              <a:t>Independent support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364163" y="4149725"/>
            <a:ext cx="2159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u="sng" smtClean="0">
                <a:solidFill>
                  <a:srgbClr val="FF0000"/>
                </a:solidFill>
              </a:rPr>
              <a:t>No</a:t>
            </a:r>
            <a:r>
              <a:rPr lang="en-US" sz="2000" smtClean="0">
                <a:solidFill>
                  <a:srgbClr val="FF0000"/>
                </a:solidFill>
              </a:rPr>
              <a:t> independent support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843213" y="1701800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not ad hoc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596188" y="2709863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</a:t>
            </a:r>
            <a:r>
              <a:rPr lang="en-US" sz="2000" i="1" u="sng"/>
              <a:t>not</a:t>
            </a:r>
            <a:r>
              <a:rPr lang="en-US" sz="2000"/>
              <a:t> ad hoc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7596188" y="4151313"/>
            <a:ext cx="1008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</a:t>
            </a:r>
            <a:r>
              <a:rPr lang="en-US" sz="2000" i="1" u="sng"/>
              <a:t>is </a:t>
            </a:r>
            <a:r>
              <a:rPr lang="en-US" sz="2000"/>
              <a:t>ad hoc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07744" y="5214511"/>
            <a:ext cx="12239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 is not ad </a:t>
            </a:r>
            <a:r>
              <a:rPr lang="en-US" sz="2000" smtClean="0"/>
              <a:t>hoc?!</a:t>
            </a:r>
            <a:endParaRPr lang="en-US" sz="2000"/>
          </a:p>
        </p:txBody>
      </p:sp>
      <p:sp>
        <p:nvSpPr>
          <p:cNvPr id="20" name="TextBox 19"/>
          <p:cNvSpPr txBox="1"/>
          <p:nvPr/>
        </p:nvSpPr>
        <p:spPr>
          <a:xfrm>
            <a:off x="143024" y="1837870"/>
            <a:ext cx="1727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‘</a:t>
            </a:r>
            <a:r>
              <a:rPr lang="en-US" sz="2000" smtClean="0">
                <a:solidFill>
                  <a:srgbClr val="FF0000"/>
                </a:solidFill>
              </a:rPr>
              <a:t>Naturalness</a:t>
            </a:r>
            <a:r>
              <a:rPr lang="en-US" sz="2000" b="1" smtClean="0">
                <a:solidFill>
                  <a:srgbClr val="FF0000"/>
                </a:solidFill>
              </a:rPr>
              <a:t>’</a:t>
            </a:r>
            <a:endParaRPr lang="en-GB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99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Independent support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If we really demand the verification of an independent prediction, ad-hockery acquires a rather </a:t>
            </a:r>
            <a:r>
              <a:rPr lang="de-DE" dirty="0" smtClean="0">
                <a:solidFill>
                  <a:srgbClr val="C00000"/>
                </a:solidFill>
              </a:rPr>
              <a:t>peculiar time-dimension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Predictions must be deemed ad hoc </a:t>
            </a:r>
            <a:r>
              <a:rPr lang="de-DE" i="1" u="sng" dirty="0" smtClean="0"/>
              <a:t>at one point in time </a:t>
            </a:r>
            <a:r>
              <a:rPr lang="de-DE" dirty="0" smtClean="0"/>
              <a:t>(namely when there is no verification), and</a:t>
            </a:r>
          </a:p>
          <a:p>
            <a:pPr lvl="1"/>
            <a:r>
              <a:rPr lang="de-DE" dirty="0" smtClean="0"/>
              <a:t>Predictions must be deemed non-ad hoc </a:t>
            </a:r>
            <a:r>
              <a:rPr lang="de-DE" i="1" u="sng" dirty="0" smtClean="0"/>
              <a:t>at later point in time </a:t>
            </a:r>
            <a:r>
              <a:rPr lang="de-DE" dirty="0" smtClean="0"/>
              <a:t>(when there is verification)</a:t>
            </a:r>
          </a:p>
          <a:p>
            <a:r>
              <a:rPr lang="de-DE" dirty="0" smtClean="0"/>
              <a:t>Drop the requirement </a:t>
            </a:r>
            <a:r>
              <a:rPr lang="de-DE" dirty="0"/>
              <a:t>of ‚verification‘ of </a:t>
            </a:r>
            <a:r>
              <a:rPr lang="de-DE" dirty="0" smtClean="0"/>
              <a:t>predictions? Only demand independent testability?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67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Independent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Independent </a:t>
            </a:r>
            <a:r>
              <a:rPr lang="de-DE" dirty="0"/>
              <a:t>testability is not a sufficient criterion </a:t>
            </a:r>
            <a:r>
              <a:rPr lang="de-DE"/>
              <a:t>for </a:t>
            </a:r>
            <a:r>
              <a:rPr lang="de-DE" smtClean="0"/>
              <a:t>non ad-hocness!</a:t>
            </a:r>
            <a:endParaRPr lang="de-DE" dirty="0"/>
          </a:p>
          <a:p>
            <a:r>
              <a:rPr lang="de-DE" dirty="0" smtClean="0"/>
              <a:t>The paradigm case for an </a:t>
            </a:r>
            <a:r>
              <a:rPr lang="de-DE" i="1" dirty="0" smtClean="0"/>
              <a:t>ad hoc </a:t>
            </a:r>
            <a:r>
              <a:rPr lang="de-DE" dirty="0" smtClean="0"/>
              <a:t>theory, namely Lorentz‘s ether theory (amended with the</a:t>
            </a:r>
            <a:r>
              <a:rPr lang="de-DE" dirty="0" smtClean="0">
                <a:solidFill>
                  <a:srgbClr val="C00000"/>
                </a:solidFill>
              </a:rPr>
              <a:t> Lorentz-Fitzgerald contraction hypothesis</a:t>
            </a:r>
            <a:r>
              <a:rPr lang="de-DE" dirty="0" smtClean="0"/>
              <a:t>), </a:t>
            </a:r>
            <a:r>
              <a:rPr lang="de-DE" i="1" u="sng" dirty="0" smtClean="0"/>
              <a:t>did</a:t>
            </a:r>
            <a:r>
              <a:rPr lang="de-DE" dirty="0" smtClean="0"/>
              <a:t> </a:t>
            </a:r>
            <a:r>
              <a:rPr lang="de-DE" smtClean="0"/>
              <a:t>produce independent and testable </a:t>
            </a:r>
            <a:r>
              <a:rPr lang="de-DE" dirty="0" smtClean="0"/>
              <a:t>predictions:</a:t>
            </a:r>
          </a:p>
          <a:p>
            <a:r>
              <a:rPr lang="de-DE" dirty="0" smtClean="0"/>
              <a:t>Predicted an ether drift to be detected in the </a:t>
            </a:r>
            <a:r>
              <a:rPr lang="de-DE" dirty="0" smtClean="0">
                <a:solidFill>
                  <a:srgbClr val="C00000"/>
                </a:solidFill>
              </a:rPr>
              <a:t>Kennedy-Thorndyke experiment </a:t>
            </a:r>
            <a:r>
              <a:rPr lang="de-DE" dirty="0" smtClean="0"/>
              <a:t>(</a:t>
            </a:r>
            <a:r>
              <a:rPr lang="de-DE" dirty="0"/>
              <a:t>Grünbaum 1959</a:t>
            </a:r>
            <a:r>
              <a:rPr lang="de-DE" dirty="0" smtClean="0"/>
              <a:t>), which was </a:t>
            </a:r>
          </a:p>
          <a:p>
            <a:pPr lvl="1"/>
            <a:r>
              <a:rPr lang="de-DE" sz="3200" dirty="0" smtClean="0"/>
              <a:t>not detectable in the Michelson-Morely experiment, </a:t>
            </a:r>
          </a:p>
          <a:p>
            <a:pPr lvl="1"/>
            <a:r>
              <a:rPr lang="de-DE" sz="3200" dirty="0" smtClean="0"/>
              <a:t>different from the prediction of the </a:t>
            </a:r>
            <a:r>
              <a:rPr lang="de-DE" sz="3200" dirty="0"/>
              <a:t>unamended </a:t>
            </a:r>
            <a:r>
              <a:rPr lang="de-DE" sz="3200" dirty="0" smtClean="0"/>
              <a:t>ether theory 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96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Taking stock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Independent </a:t>
            </a:r>
            <a:r>
              <a:rPr lang="en-US" i="1" u="sng" smtClean="0"/>
              <a:t>support</a:t>
            </a:r>
            <a:r>
              <a:rPr lang="en-US" smtClean="0"/>
              <a:t> comes with a problematic time dimension</a:t>
            </a:r>
          </a:p>
          <a:p>
            <a:r>
              <a:rPr lang="en-US" smtClean="0"/>
              <a:t>Independent </a:t>
            </a:r>
            <a:r>
              <a:rPr lang="en-US" i="1" u="sng" smtClean="0"/>
              <a:t>testability </a:t>
            </a:r>
            <a:r>
              <a:rPr lang="en-US" smtClean="0"/>
              <a:t>is not sufficient for non-ad hocness (Lorentz contraction hypothesis)</a:t>
            </a:r>
          </a:p>
          <a:p>
            <a:r>
              <a:rPr lang="en-US"/>
              <a:t>Lack of free parameters (‘naturalness’) is not a sufficient condition for ad </a:t>
            </a:r>
            <a:r>
              <a:rPr lang="en-US" smtClean="0"/>
              <a:t>hocness (?)</a:t>
            </a:r>
          </a:p>
          <a:p>
            <a:pPr lvl="1"/>
            <a:r>
              <a:rPr lang="en-US" smtClean="0"/>
              <a:t>Standard model</a:t>
            </a:r>
            <a:endParaRPr lang="en-US"/>
          </a:p>
          <a:p>
            <a:r>
              <a:rPr lang="en-US" smtClean="0"/>
              <a:t>Conclusion: conditions laid out by Worrall are not sufficient for (non-)ad hoc-ness (and use-novelty)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77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 that temporal novelty does not have any special weight in theory-appraisal</a:t>
            </a:r>
          </a:p>
          <a:p>
            <a:r>
              <a:rPr lang="en-US" smtClean="0"/>
              <a:t>Review and critique Worrall’s account of use-novelty</a:t>
            </a:r>
          </a:p>
          <a:p>
            <a:r>
              <a:rPr lang="en-US" smtClean="0"/>
              <a:t>Suggest a turn </a:t>
            </a:r>
            <a:r>
              <a:rPr lang="en-US" i="1" u="sng" smtClean="0"/>
              <a:t>away</a:t>
            </a:r>
            <a:r>
              <a:rPr lang="en-US" smtClean="0"/>
              <a:t> from temporal and use-novelty </a:t>
            </a:r>
            <a:r>
              <a:rPr lang="en-US" i="1" u="sng" smtClean="0"/>
              <a:t>towards</a:t>
            </a:r>
            <a:r>
              <a:rPr lang="en-US" smtClean="0"/>
              <a:t> the non-empirical properties of theories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418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Temporal and use-novelty is a red herring</a:t>
            </a:r>
          </a:p>
          <a:p>
            <a:r>
              <a:rPr lang="en-US" i="1" u="sng" smtClean="0"/>
              <a:t>Suggestion 1:</a:t>
            </a:r>
            <a:r>
              <a:rPr lang="en-US" smtClean="0"/>
              <a:t> take the lead from Worrall and focus our attention on the </a:t>
            </a:r>
            <a:r>
              <a:rPr lang="en-US">
                <a:solidFill>
                  <a:srgbClr val="C00000"/>
                </a:solidFill>
              </a:rPr>
              <a:t>explanatory </a:t>
            </a:r>
            <a:r>
              <a:rPr lang="en-US" smtClean="0"/>
              <a:t>property of theories, such as naturalness</a:t>
            </a:r>
          </a:p>
          <a:p>
            <a:r>
              <a:rPr lang="en-US" i="1" u="sng" smtClean="0"/>
              <a:t>Suggestion 2 </a:t>
            </a:r>
            <a:r>
              <a:rPr lang="en-US" smtClean="0"/>
              <a:t>(inspired by Janssen 2002): </a:t>
            </a:r>
            <a:r>
              <a:rPr lang="de-DE" smtClean="0"/>
              <a:t>A </a:t>
            </a:r>
            <a:r>
              <a:rPr lang="de-DE"/>
              <a:t>theory is natural, if it gives a </a:t>
            </a:r>
            <a:r>
              <a:rPr lang="de-DE">
                <a:solidFill>
                  <a:srgbClr val="C00000"/>
                </a:solidFill>
              </a:rPr>
              <a:t>common justification </a:t>
            </a:r>
            <a:r>
              <a:rPr lang="de-DE"/>
              <a:t>for the explananda phenomena</a:t>
            </a:r>
          </a:p>
          <a:p>
            <a:pPr lvl="1"/>
            <a:r>
              <a:rPr lang="de-DE" smtClean="0"/>
              <a:t>A </a:t>
            </a:r>
            <a:r>
              <a:rPr lang="de-DE"/>
              <a:t>theory is rendered </a:t>
            </a:r>
            <a:r>
              <a:rPr lang="de-DE" i="1" u="sng"/>
              <a:t>ad hoc</a:t>
            </a:r>
            <a:r>
              <a:rPr lang="de-DE"/>
              <a:t>, if this common justification is compromised in the attempt to incorporate new phenomena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048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Naturalness: a suggestion</a:t>
            </a:r>
            <a:br>
              <a:rPr lang="de-DE" dirty="0"/>
            </a:br>
            <a:r>
              <a:rPr lang="de-DE" sz="2700" dirty="0" smtClean="0"/>
              <a:t>(</a:t>
            </a:r>
            <a:r>
              <a:rPr lang="de-DE" sz="2700" dirty="0"/>
              <a:t>inspired by Janssen 2002</a:t>
            </a:r>
            <a:r>
              <a:rPr lang="de-DE" sz="2700" dirty="0" smtClean="0"/>
              <a:t>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Example: Lorentz contraction hypothesis </a:t>
            </a:r>
          </a:p>
          <a:p>
            <a:pPr lvl="1"/>
            <a:r>
              <a:rPr lang="de-DE" smtClean="0"/>
              <a:t>In </a:t>
            </a:r>
            <a:r>
              <a:rPr lang="de-DE" dirty="0" smtClean="0"/>
              <a:t>Lorentz‘s theory, Lorentz-invariance of fields and LI of matter </a:t>
            </a:r>
            <a:r>
              <a:rPr lang="de-DE" smtClean="0"/>
              <a:t>is </a:t>
            </a:r>
            <a:r>
              <a:rPr lang="de-DE" smtClean="0"/>
              <a:t>an </a:t>
            </a:r>
            <a:r>
              <a:rPr lang="de-DE" smtClean="0">
                <a:solidFill>
                  <a:srgbClr val="C00000"/>
                </a:solidFill>
              </a:rPr>
              <a:t>unexplained coincidence</a:t>
            </a:r>
            <a:endParaRPr lang="de-DE" dirty="0" smtClean="0">
              <a:solidFill>
                <a:srgbClr val="C00000"/>
              </a:solidFill>
            </a:endParaRPr>
          </a:p>
          <a:p>
            <a:pPr lvl="1"/>
            <a:r>
              <a:rPr lang="de-DE" dirty="0" smtClean="0"/>
              <a:t>In SR, LI of all physical </a:t>
            </a:r>
            <a:r>
              <a:rPr lang="de-DE" i="1" u="sng" dirty="0" smtClean="0"/>
              <a:t>laws</a:t>
            </a:r>
            <a:r>
              <a:rPr lang="de-DE" dirty="0" smtClean="0"/>
              <a:t> is a consequence of the structure </a:t>
            </a:r>
            <a:r>
              <a:rPr lang="de-DE" smtClean="0"/>
              <a:t>of </a:t>
            </a:r>
            <a:r>
              <a:rPr lang="de-DE" smtClean="0">
                <a:solidFill>
                  <a:srgbClr val="C00000"/>
                </a:solidFill>
              </a:rPr>
              <a:t>Minkowskian spacetime </a:t>
            </a:r>
            <a:endParaRPr lang="de-DE" smtClean="0">
              <a:solidFill>
                <a:srgbClr val="C00000"/>
              </a:solidFill>
            </a:endParaRPr>
          </a:p>
          <a:p>
            <a:r>
              <a:rPr lang="de-DE" smtClean="0"/>
              <a:t>Note: number of free parameters makes no difference</a:t>
            </a:r>
          </a:p>
          <a:p>
            <a:pPr lvl="1"/>
            <a:r>
              <a:rPr lang="de-DE" smtClean="0"/>
              <a:t>Accommodates cases like the standard model (symmetry principles justify the introduction of elementary particles)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92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Overview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Briefly recap evidence against temporal novelty</a:t>
            </a:r>
          </a:p>
          <a:p>
            <a:r>
              <a:rPr lang="de-DE" smtClean="0"/>
              <a:t>Worrall‘s </a:t>
            </a:r>
            <a:r>
              <a:rPr lang="de-DE" dirty="0" smtClean="0"/>
              <a:t>account of use-novelty</a:t>
            </a:r>
          </a:p>
          <a:p>
            <a:pPr lvl="1"/>
            <a:r>
              <a:rPr lang="de-DE" dirty="0" smtClean="0"/>
              <a:t>Weak and strong form </a:t>
            </a:r>
          </a:p>
          <a:p>
            <a:r>
              <a:rPr lang="de-DE" dirty="0" smtClean="0"/>
              <a:t>Problems with the weak and strong form of use-novelty criterion</a:t>
            </a:r>
          </a:p>
          <a:p>
            <a:r>
              <a:rPr lang="de-DE" smtClean="0"/>
              <a:t>Criticism </a:t>
            </a:r>
            <a:r>
              <a:rPr lang="de-DE" dirty="0" smtClean="0"/>
              <a:t>of </a:t>
            </a:r>
            <a:r>
              <a:rPr lang="de-DE" smtClean="0"/>
              <a:t>Worrall‘s ‚parameter fixing‘ view</a:t>
            </a:r>
            <a:endParaRPr lang="de-DE" dirty="0" smtClean="0"/>
          </a:p>
          <a:p>
            <a:r>
              <a:rPr lang="de-DE" dirty="0" smtClean="0"/>
              <a:t>Naturalness </a:t>
            </a:r>
            <a:r>
              <a:rPr lang="de-DE" smtClean="0"/>
              <a:t>of theories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5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Temporally novel predictions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de-DE" dirty="0" smtClean="0">
                <a:solidFill>
                  <a:srgbClr val="C00000"/>
                </a:solidFill>
              </a:rPr>
              <a:t>Worrall (1989)</a:t>
            </a:r>
            <a:r>
              <a:rPr lang="de-DE" dirty="0" smtClean="0"/>
              <a:t>: Fresnel‘s wave theory and the white spot prediction</a:t>
            </a:r>
          </a:p>
          <a:p>
            <a:pPr lvl="1"/>
            <a:r>
              <a:rPr lang="de-DE" dirty="0" smtClean="0"/>
              <a:t>Brush (1989): Einstein‘s prediction of light bending</a:t>
            </a:r>
          </a:p>
          <a:p>
            <a:pPr lvl="1"/>
            <a:r>
              <a:rPr lang="de-DE" dirty="0" smtClean="0"/>
              <a:t>Worrall and Scerri (2001): Mendeleev‘s predictions of new chemical elements</a:t>
            </a:r>
          </a:p>
          <a:p>
            <a:pPr>
              <a:buFont typeface="Symbol"/>
              <a:buChar char="®"/>
            </a:pPr>
            <a:r>
              <a:rPr lang="de-DE" dirty="0" smtClean="0">
                <a:sym typeface="Symbol"/>
              </a:rPr>
              <a:t> Some of the most impressive temporally novel predictions in the history of science, but</a:t>
            </a:r>
          </a:p>
          <a:p>
            <a:pPr>
              <a:buFont typeface="Symbol"/>
              <a:buChar char="®"/>
            </a:pPr>
            <a:r>
              <a:rPr lang="de-DE" dirty="0" smtClean="0"/>
              <a:t> </a:t>
            </a:r>
            <a:r>
              <a:rPr lang="de-DE" b="1" dirty="0" smtClean="0"/>
              <a:t>No evidence </a:t>
            </a:r>
            <a:r>
              <a:rPr lang="de-DE" dirty="0" smtClean="0"/>
              <a:t>for special epistemic </a:t>
            </a:r>
            <a:r>
              <a:rPr lang="de-DE" smtClean="0"/>
              <a:t>import of temporally novel predictions in </a:t>
            </a:r>
            <a:r>
              <a:rPr lang="de-DE" dirty="0" smtClean="0"/>
              <a:t>contemporary papers, textbooks, prize awards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Temporally novel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We have a choice:</a:t>
            </a:r>
          </a:p>
          <a:p>
            <a:r>
              <a:rPr lang="de-DE" b="1" dirty="0" smtClean="0"/>
              <a:t>Either </a:t>
            </a:r>
            <a:r>
              <a:rPr lang="de-DE" dirty="0" smtClean="0"/>
              <a:t>ignore or downplay historical studies</a:t>
            </a:r>
          </a:p>
          <a:p>
            <a:pPr lvl="1"/>
            <a:r>
              <a:rPr lang="de-DE" dirty="0" smtClean="0"/>
              <a:t>Lipton (1991), Barnes (2005), Douglas (2009)</a:t>
            </a:r>
          </a:p>
          <a:p>
            <a:r>
              <a:rPr lang="de-DE" b="1" dirty="0" smtClean="0"/>
              <a:t>Or</a:t>
            </a:r>
            <a:r>
              <a:rPr lang="de-DE" dirty="0" smtClean="0"/>
              <a:t> accept that temporal novelty is no preferred dimension of theory-choice</a:t>
            </a:r>
          </a:p>
          <a:p>
            <a:pPr lvl="1"/>
            <a:r>
              <a:rPr lang="de-DE" dirty="0" smtClean="0"/>
              <a:t>Worrall (1985, 1989, 2002, 2005): </a:t>
            </a:r>
          </a:p>
          <a:p>
            <a:pPr marL="457200" lvl="1" indent="0">
              <a:buNone/>
            </a:pPr>
            <a:r>
              <a:rPr lang="de-DE" dirty="0"/>
              <a:t>„Why on earth </a:t>
            </a:r>
            <a:r>
              <a:rPr lang="de-DE" i="1" dirty="0"/>
              <a:t>should</a:t>
            </a:r>
            <a:r>
              <a:rPr lang="de-DE" dirty="0"/>
              <a:t> it matter whether some evidence was discovered before or after the articulation of some theory?“ (1989, p. 148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8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Worrall‘s account of use-novelty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On the other hand, „if some particular feature of T was in fact tied down on the basis of e, so that T had been </a:t>
            </a:r>
            <a:r>
              <a:rPr lang="de-DE" i="1" dirty="0" smtClean="0">
                <a:solidFill>
                  <a:srgbClr val="C00000"/>
                </a:solidFill>
              </a:rPr>
              <a:t>engineered to entail e</a:t>
            </a:r>
            <a:r>
              <a:rPr lang="de-DE" dirty="0" smtClean="0"/>
              <a:t>, then checking e clearly constitues no real test of T“ (1989, p.148).</a:t>
            </a:r>
          </a:p>
          <a:p>
            <a:r>
              <a:rPr lang="de-DE" dirty="0"/>
              <a:t>„It is wrong to regard the downgrading of </a:t>
            </a:r>
            <a:r>
              <a:rPr lang="de-DE" i="1" dirty="0">
                <a:solidFill>
                  <a:srgbClr val="C00000"/>
                </a:solidFill>
              </a:rPr>
              <a:t>ad hoc </a:t>
            </a:r>
            <a:r>
              <a:rPr lang="de-DE" dirty="0">
                <a:solidFill>
                  <a:srgbClr val="C00000"/>
                </a:solidFill>
              </a:rPr>
              <a:t>explanations</a:t>
            </a:r>
            <a:r>
              <a:rPr lang="de-DE" dirty="0"/>
              <a:t> and the apparent upgrading of genuine </a:t>
            </a:r>
            <a:r>
              <a:rPr lang="de-DE" dirty="0">
                <a:solidFill>
                  <a:srgbClr val="C00000"/>
                </a:solidFill>
              </a:rPr>
              <a:t>predictions</a:t>
            </a:r>
            <a:r>
              <a:rPr lang="de-DE" dirty="0"/>
              <a:t> as two separate methodological phenomena—</a:t>
            </a:r>
            <a:r>
              <a:rPr lang="de-DE" dirty="0">
                <a:solidFill>
                  <a:srgbClr val="C00000"/>
                </a:solidFill>
              </a:rPr>
              <a:t>they are at root the </a:t>
            </a:r>
            <a:r>
              <a:rPr lang="de-DE" i="1" dirty="0">
                <a:solidFill>
                  <a:srgbClr val="C00000"/>
                </a:solidFill>
              </a:rPr>
              <a:t>same </a:t>
            </a:r>
            <a:r>
              <a:rPr lang="de-DE" dirty="0">
                <a:solidFill>
                  <a:srgbClr val="C00000"/>
                </a:solidFill>
              </a:rPr>
              <a:t>phenomena</a:t>
            </a:r>
            <a:r>
              <a:rPr lang="de-DE" dirty="0"/>
              <a:t>“ (1989, p. 148)</a:t>
            </a:r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90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Worrall‘s account of use-novelty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b="1" i="1" dirty="0" smtClean="0"/>
              <a:t>Weak:</a:t>
            </a:r>
            <a:r>
              <a:rPr lang="de-DE" i="1" dirty="0" smtClean="0"/>
              <a:t> </a:t>
            </a:r>
            <a:r>
              <a:rPr lang="de-DE" dirty="0" smtClean="0"/>
              <a:t>a prediction of a piece of evidence e by a theory T counts as novel, if e </a:t>
            </a:r>
            <a:r>
              <a:rPr lang="de-DE" i="1" u="sng" dirty="0" smtClean="0">
                <a:solidFill>
                  <a:srgbClr val="C00000"/>
                </a:solidFill>
              </a:rPr>
              <a:t>was not used </a:t>
            </a:r>
            <a:r>
              <a:rPr lang="de-DE" dirty="0" smtClean="0">
                <a:solidFill>
                  <a:srgbClr val="C00000"/>
                </a:solidFill>
              </a:rPr>
              <a:t>in the </a:t>
            </a:r>
            <a:r>
              <a:rPr lang="de-DE" i="1" dirty="0" smtClean="0">
                <a:solidFill>
                  <a:srgbClr val="C00000"/>
                </a:solidFill>
              </a:rPr>
              <a:t>construction </a:t>
            </a:r>
            <a:r>
              <a:rPr lang="de-DE" dirty="0" smtClean="0">
                <a:solidFill>
                  <a:srgbClr val="C00000"/>
                </a:solidFill>
              </a:rPr>
              <a:t>of T</a:t>
            </a:r>
          </a:p>
          <a:p>
            <a:r>
              <a:rPr lang="de-DE" b="1" i="1" dirty="0" smtClean="0"/>
              <a:t>Strong: </a:t>
            </a:r>
            <a:r>
              <a:rPr lang="de-DE" dirty="0" smtClean="0"/>
              <a:t>A </a:t>
            </a:r>
            <a:r>
              <a:rPr lang="de-DE" dirty="0"/>
              <a:t>prediction of a piece of evidence e by a theory T counts as novel, </a:t>
            </a:r>
            <a:r>
              <a:rPr lang="de-DE" dirty="0" smtClean="0"/>
              <a:t>if </a:t>
            </a:r>
            <a:r>
              <a:rPr lang="de-DE" dirty="0"/>
              <a:t>e </a:t>
            </a:r>
            <a:r>
              <a:rPr lang="de-DE" i="1" u="sng" dirty="0" smtClean="0">
                <a:solidFill>
                  <a:srgbClr val="C00000"/>
                </a:solidFill>
              </a:rPr>
              <a:t>need</a:t>
            </a:r>
            <a:r>
              <a:rPr lang="de-DE" u="sng" dirty="0" smtClean="0">
                <a:solidFill>
                  <a:srgbClr val="C00000"/>
                </a:solidFill>
              </a:rPr>
              <a:t> </a:t>
            </a:r>
            <a:r>
              <a:rPr lang="de-DE" i="1" u="sng" dirty="0">
                <a:solidFill>
                  <a:srgbClr val="C00000"/>
                </a:solidFill>
              </a:rPr>
              <a:t>not</a:t>
            </a:r>
            <a:r>
              <a:rPr lang="de-DE" u="sng" dirty="0">
                <a:solidFill>
                  <a:srgbClr val="C00000"/>
                </a:solidFill>
              </a:rPr>
              <a:t> </a:t>
            </a:r>
            <a:r>
              <a:rPr lang="de-DE" i="1" u="sng" dirty="0" smtClean="0">
                <a:solidFill>
                  <a:srgbClr val="C00000"/>
                </a:solidFill>
              </a:rPr>
              <a:t>be used </a:t>
            </a:r>
            <a:r>
              <a:rPr lang="de-DE" dirty="0">
                <a:solidFill>
                  <a:srgbClr val="C00000"/>
                </a:solidFill>
              </a:rPr>
              <a:t>in the </a:t>
            </a:r>
            <a:r>
              <a:rPr lang="de-DE" i="1" dirty="0">
                <a:solidFill>
                  <a:srgbClr val="C00000"/>
                </a:solidFill>
              </a:rPr>
              <a:t>construction </a:t>
            </a:r>
            <a:r>
              <a:rPr lang="de-DE">
                <a:solidFill>
                  <a:srgbClr val="C00000"/>
                </a:solidFill>
              </a:rPr>
              <a:t>of </a:t>
            </a:r>
            <a:r>
              <a:rPr lang="de-DE" smtClean="0">
                <a:solidFill>
                  <a:srgbClr val="C00000"/>
                </a:solidFill>
              </a:rPr>
              <a:t>T </a:t>
            </a:r>
            <a:r>
              <a:rPr lang="de-DE" smtClean="0"/>
              <a:t>or there is </a:t>
            </a:r>
            <a:r>
              <a:rPr lang="de-DE" i="1" u="sng" smtClean="0"/>
              <a:t>no parameter </a:t>
            </a:r>
            <a:r>
              <a:rPr lang="de-DE" smtClean="0"/>
              <a:t>in T that needs to be fixed in order for T to yield e</a:t>
            </a:r>
          </a:p>
          <a:p>
            <a:pPr lvl="1"/>
            <a:r>
              <a:rPr lang="de-DE" i="1" u="sng" smtClean="0"/>
              <a:t>Normative </a:t>
            </a:r>
            <a:r>
              <a:rPr lang="de-DE" smtClean="0"/>
              <a:t>notion: scientist who does use e in construction of T does so </a:t>
            </a:r>
            <a:r>
              <a:rPr lang="de-DE" i="1" u="sng" smtClean="0"/>
              <a:t>in vain</a:t>
            </a:r>
            <a:r>
              <a:rPr lang="de-DE" smtClean="0"/>
              <a:t>! </a:t>
            </a:r>
          </a:p>
          <a:p>
            <a:pPr lvl="1"/>
            <a:r>
              <a:rPr lang="de-DE" smtClean="0"/>
              <a:t>No history needed!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55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Worrall‘s weak version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„[T]he intuitions behind the notion of a genuine test cannot be captured in purely logical terms but must involve consideration of </a:t>
            </a:r>
            <a:r>
              <a:rPr lang="de-DE" i="1" dirty="0" smtClean="0">
                <a:solidFill>
                  <a:srgbClr val="C00000"/>
                </a:solidFill>
              </a:rPr>
              <a:t>how the theory concerned was constructed</a:t>
            </a:r>
            <a:r>
              <a:rPr lang="de-DE" dirty="0" smtClean="0"/>
              <a:t>“. (1989, p.149)</a:t>
            </a:r>
          </a:p>
          <a:p>
            <a:r>
              <a:rPr lang="de-DE" dirty="0" smtClean="0"/>
              <a:t>„We need know nothing about Fresnel‘s psyche and</a:t>
            </a:r>
            <a:r>
              <a:rPr lang="de-DE" dirty="0"/>
              <a:t> need </a:t>
            </a:r>
            <a:r>
              <a:rPr lang="de-DE" i="1" dirty="0" smtClean="0">
                <a:solidFill>
                  <a:srgbClr val="C00000"/>
                </a:solidFill>
              </a:rPr>
              <a:t>attend only to the [actual] development of his theory</a:t>
            </a:r>
            <a:r>
              <a:rPr lang="de-DE" dirty="0" smtClean="0"/>
              <a:t> of diffraction as </a:t>
            </a:r>
            <a:r>
              <a:rPr lang="de-DE" i="1" dirty="0">
                <a:solidFill>
                  <a:srgbClr val="C00000"/>
                </a:solidFill>
              </a:rPr>
              <a:t>set out in great detail </a:t>
            </a:r>
            <a:r>
              <a:rPr lang="de-DE" dirty="0" smtClean="0"/>
              <a:t>and clarity in his prize memoir.“ (p. 154)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11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Weak version is problematic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Assume that we </a:t>
            </a:r>
            <a:r>
              <a:rPr lang="de-DE" dirty="0" smtClean="0"/>
              <a:t>do not find any evidence that scientist S used E in her construction of T, then</a:t>
            </a:r>
          </a:p>
          <a:p>
            <a:pPr lvl="1"/>
            <a:r>
              <a:rPr lang="de-DE" dirty="0" smtClean="0"/>
              <a:t>S might still have used E without leaving „traces“</a:t>
            </a:r>
          </a:p>
          <a:p>
            <a:pPr lvl="1"/>
            <a:r>
              <a:rPr lang="de-DE" dirty="0" smtClean="0"/>
              <a:t>Some evidence for S using E might still crop up at a later point </a:t>
            </a:r>
            <a:r>
              <a:rPr lang="de-DE" smtClean="0"/>
              <a:t>in time, </a:t>
            </a:r>
            <a:r>
              <a:rPr lang="de-DE" dirty="0" smtClean="0"/>
              <a:t>rendering T ad hoc</a:t>
            </a:r>
          </a:p>
          <a:p>
            <a:r>
              <a:rPr lang="de-DE" dirty="0" smtClean="0"/>
              <a:t>We should be reluctant to </a:t>
            </a:r>
            <a:r>
              <a:rPr lang="de-DE" smtClean="0"/>
              <a:t>make theory-assessment (by the community) contingent on ‚biographical‘ facts (cf. Gardner 1982)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DEEF-E3B0-4759-BE49-3B7C0FE39E0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18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Against novel predictions, for virtuous thoeries</vt:lpstr>
      <vt:lpstr>Agenda</vt:lpstr>
      <vt:lpstr>Overview</vt:lpstr>
      <vt:lpstr>Temporally novel predictions</vt:lpstr>
      <vt:lpstr>Temporally novel predictions</vt:lpstr>
      <vt:lpstr>Worrall‘s account of use-novelty</vt:lpstr>
      <vt:lpstr>Worrall‘s account of use-novelty</vt:lpstr>
      <vt:lpstr>Worrall‘s weak version</vt:lpstr>
      <vt:lpstr>Weak version is problematic</vt:lpstr>
      <vt:lpstr>Worrall‘s strong version</vt:lpstr>
      <vt:lpstr>Issues with the strong version</vt:lpstr>
      <vt:lpstr>Legitimate parameter fixing</vt:lpstr>
      <vt:lpstr>Parameter fixing</vt:lpstr>
      <vt:lpstr>Permissible parameter fixing </vt:lpstr>
      <vt:lpstr>Naturalness</vt:lpstr>
      <vt:lpstr>Parameter fixing</vt:lpstr>
      <vt:lpstr>Independent support</vt:lpstr>
      <vt:lpstr>Independent support</vt:lpstr>
      <vt:lpstr>Taking stock</vt:lpstr>
      <vt:lpstr>Conclusion</vt:lpstr>
      <vt:lpstr>Naturalness: a suggestion (inspired by Janssen 2002)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Against novel predictions, for virtuous thoeries</dc:title>
  <dc:creator>Schindler</dc:creator>
  <cp:lastModifiedBy>Samuel Schindler</cp:lastModifiedBy>
  <cp:revision>276</cp:revision>
  <cp:lastPrinted>2011-02-08T17:58:12Z</cp:lastPrinted>
  <dcterms:created xsi:type="dcterms:W3CDTF">2011-02-01T13:28:54Z</dcterms:created>
  <dcterms:modified xsi:type="dcterms:W3CDTF">2011-02-26T10:49:00Z</dcterms:modified>
</cp:coreProperties>
</file>