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006C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AACED-7195-44C5-8664-0FC8C1FC8E3A}" type="datetimeFigureOut">
              <a:rPr lang="en-GB" smtClean="0"/>
              <a:pPr/>
              <a:t>24/02/2011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F3A7-6C37-4FBE-AC71-3188FAA843B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75AFE-CE87-45EA-A5F6-81089F3B273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F3A7-6C37-4FBE-AC71-3188FAA843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96944" cy="316835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 PREDICTION </a:t>
            </a:r>
            <a:br>
              <a:rPr lang="en-GB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br>
              <a:rPr lang="en-GB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UNDERDETERMINATION OF SCIENTIFIC THEORY BUILDING</a:t>
            </a:r>
            <a:endParaRPr lang="en-GB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en-GB" dirty="0" smtClean="0">
                <a:solidFill>
                  <a:srgbClr val="006C31"/>
                </a:solidFill>
              </a:rPr>
              <a:t>Richard Dawid</a:t>
            </a:r>
          </a:p>
          <a:p>
            <a:r>
              <a:rPr lang="en-GB" dirty="0" smtClean="0">
                <a:solidFill>
                  <a:srgbClr val="006C31"/>
                </a:solidFill>
              </a:rPr>
              <a:t>Univ. of Vienna</a:t>
            </a:r>
            <a:endParaRPr lang="en-GB" dirty="0">
              <a:solidFill>
                <a:srgbClr val="006C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 between </a:t>
            </a:r>
            <a:r>
              <a:rPr lang="en-GB" sz="3200" b="1" dirty="0" err="1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AoU</a:t>
            </a:r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other Ideas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/>
              <a:t>Scenario:</a:t>
            </a:r>
          </a:p>
          <a:p>
            <a:pPr lvl="1"/>
            <a:r>
              <a:rPr lang="en-GB" sz="2000" dirty="0" smtClean="0"/>
              <a:t>First one </a:t>
            </a:r>
            <a:r>
              <a:rPr lang="en-GB" sz="2000" smtClean="0"/>
              <a:t>theory A is </a:t>
            </a:r>
            <a:r>
              <a:rPr lang="en-GB" sz="2000" dirty="0" smtClean="0"/>
              <a:t>developed and endorsed.</a:t>
            </a:r>
          </a:p>
          <a:p>
            <a:pPr lvl="1"/>
            <a:r>
              <a:rPr lang="en-GB" sz="2000" dirty="0" smtClean="0"/>
              <a:t>Then A gets empirically confirmed by data D.</a:t>
            </a:r>
          </a:p>
          <a:p>
            <a:pPr lvl="1"/>
            <a:r>
              <a:rPr lang="en-GB" sz="2000" dirty="0" smtClean="0"/>
              <a:t>Then someone else discovers that theory B also reproduces data D.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?	Question: does novel confirmation favour A over B?</a:t>
            </a:r>
          </a:p>
          <a:p>
            <a:r>
              <a:rPr lang="en-GB" sz="2400" dirty="0" smtClean="0"/>
              <a:t>Many approaches (</a:t>
            </a:r>
            <a:r>
              <a:rPr lang="en-GB" sz="2400" dirty="0" smtClean="0">
                <a:solidFill>
                  <a:srgbClr val="006C31"/>
                </a:solidFill>
              </a:rPr>
              <a:t>Kahn et al., </a:t>
            </a:r>
            <a:r>
              <a:rPr lang="en-GB" sz="2400" dirty="0" err="1" smtClean="0">
                <a:solidFill>
                  <a:srgbClr val="006C31"/>
                </a:solidFill>
              </a:rPr>
              <a:t>Hitchcock&amp;Sober</a:t>
            </a:r>
            <a:r>
              <a:rPr lang="en-GB" sz="2400" dirty="0" smtClean="0">
                <a:solidFill>
                  <a:srgbClr val="006C31"/>
                </a:solidFill>
              </a:rPr>
              <a:t>)</a:t>
            </a:r>
            <a:r>
              <a:rPr lang="en-GB" sz="2400" dirty="0" smtClean="0"/>
              <a:t> would say yes. </a:t>
            </a:r>
          </a:p>
          <a:p>
            <a:r>
              <a:rPr lang="en-GB" sz="2400" dirty="0" err="1" smtClean="0"/>
              <a:t>AoU</a:t>
            </a:r>
            <a:r>
              <a:rPr lang="en-GB" sz="2400" dirty="0" smtClean="0"/>
              <a:t> says no: underdetermination is the same for A and B. </a:t>
            </a:r>
          </a:p>
          <a:p>
            <a:pPr>
              <a:buNone/>
            </a:pPr>
            <a:r>
              <a:rPr lang="en-GB" sz="2400" dirty="0" smtClean="0"/>
              <a:t>	Reduction of P(T) due to new known alternative at the same level as comparison between A and B. 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/>
              <a:t>When consistency is a dominating factor, </a:t>
            </a:r>
            <a:r>
              <a:rPr lang="en-GB" sz="2400" dirty="0" err="1" smtClean="0"/>
              <a:t>AoU</a:t>
            </a:r>
            <a:r>
              <a:rPr lang="en-GB" sz="2400" dirty="0" smtClean="0"/>
              <a:t> looks good.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/>
              <a:t>When not, other approaches fare better.</a:t>
            </a:r>
          </a:p>
          <a:p>
            <a:pPr>
              <a:buNone/>
            </a:pPr>
            <a:r>
              <a:rPr lang="en-GB" sz="2400" dirty="0" smtClean="0"/>
              <a:t>! 	However: predictive power seems strongest when consistency is an issue.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Assessment of scientific underdetermination constitutes a crucial reason for the higher confirmation value of novel confirmation.</a:t>
            </a:r>
          </a:p>
          <a:p>
            <a:endParaRPr lang="en-GB" sz="1000" dirty="0" smtClean="0">
              <a:solidFill>
                <a:srgbClr val="00206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It applies in contexts where questions of consistency are important in theory building. </a:t>
            </a:r>
          </a:p>
          <a:p>
            <a:endParaRPr lang="en-GB" sz="1000" dirty="0" smtClean="0">
              <a:solidFill>
                <a:srgbClr val="00206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Arguably, those are the contexts where novel confirmation occurs most frequently.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General Strategy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the Bayesian, confirmation is an increase of the probability of a theory’s truth due to empirical data.</a:t>
            </a:r>
          </a:p>
          <a:p>
            <a:pPr algn="ctr">
              <a:buNone/>
            </a:pPr>
            <a:r>
              <a:rPr lang="en-GB" sz="2400" dirty="0" smtClean="0"/>
              <a:t>P(T |E)/P(T)= P(E|T)/P(E)</a:t>
            </a:r>
          </a:p>
          <a:p>
            <a:r>
              <a:rPr lang="en-GB" sz="2400" dirty="0" smtClean="0"/>
              <a:t>Per se, it does not matter whether the data has influenced theory construction or not.</a:t>
            </a:r>
          </a:p>
          <a:p>
            <a:pPr>
              <a:buFont typeface="Symbol"/>
              <a:buChar char="Þ"/>
            </a:pPr>
            <a:r>
              <a:rPr lang="en-GB" sz="2400" dirty="0" smtClean="0"/>
              <a:t>Novel confirmation does not directly raise confirmation value.</a:t>
            </a:r>
          </a:p>
          <a:p>
            <a:r>
              <a:rPr lang="en-GB" sz="2400" dirty="0" smtClean="0"/>
              <a:t>However, the observation that novel confirmation took place can itself constitute data which confirms a statement that in turn raises the probability of T.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suggested ideas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number of authors have used that strategy and proposed various qualities which are to be assessed by observing novel confirmation.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006C31"/>
                </a:solidFill>
              </a:rPr>
              <a:t>Patrick Maher:</a:t>
            </a:r>
            <a:r>
              <a:rPr lang="en-GB" sz="2400" dirty="0" smtClean="0"/>
              <a:t> novel confirmation confirms that the method of theory construction (rather than the theory itself) is good.</a:t>
            </a:r>
          </a:p>
          <a:p>
            <a:r>
              <a:rPr lang="en-GB" sz="2400" dirty="0" smtClean="0">
                <a:solidFill>
                  <a:srgbClr val="006C31"/>
                </a:solidFill>
              </a:rPr>
              <a:t>Hitchcock &amp; Sober: </a:t>
            </a:r>
            <a:r>
              <a:rPr lang="en-GB" sz="2400" dirty="0" err="1" smtClean="0"/>
              <a:t>n.c</a:t>
            </a:r>
            <a:r>
              <a:rPr lang="en-GB" sz="2400" dirty="0" smtClean="0"/>
              <a:t>. indicates that there is no </a:t>
            </a:r>
            <a:r>
              <a:rPr lang="en-GB" sz="2400" dirty="0" err="1" smtClean="0"/>
              <a:t>overfitting</a:t>
            </a:r>
            <a:r>
              <a:rPr lang="en-GB" sz="2400" dirty="0" smtClean="0"/>
              <a:t>. </a:t>
            </a:r>
            <a:endParaRPr lang="en-GB" sz="2400" dirty="0" smtClean="0">
              <a:solidFill>
                <a:srgbClr val="006C31"/>
              </a:solidFill>
            </a:endParaRPr>
          </a:p>
          <a:p>
            <a:r>
              <a:rPr lang="en-GB" sz="2400" dirty="0" err="1" smtClean="0">
                <a:solidFill>
                  <a:srgbClr val="006C31"/>
                </a:solidFill>
              </a:rPr>
              <a:t>Kahn,Landsberg,Stockman</a:t>
            </a:r>
            <a:r>
              <a:rPr lang="en-GB" sz="2400" dirty="0" smtClean="0">
                <a:solidFill>
                  <a:srgbClr val="006C31"/>
                </a:solidFill>
              </a:rPr>
              <a:t>: </a:t>
            </a:r>
            <a:r>
              <a:rPr lang="en-GB" sz="2400" dirty="0" err="1" smtClean="0"/>
              <a:t>n.c</a:t>
            </a:r>
            <a:r>
              <a:rPr lang="en-GB" sz="2400" dirty="0" smtClean="0"/>
              <a:t> confirms that the scientist who constructed the theory before confirmation is competent.</a:t>
            </a:r>
          </a:p>
          <a:p>
            <a:r>
              <a:rPr lang="en-GB" sz="2400" dirty="0" smtClean="0">
                <a:solidFill>
                  <a:srgbClr val="006C31"/>
                </a:solidFill>
              </a:rPr>
              <a:t>Eric Barnes: </a:t>
            </a:r>
            <a:r>
              <a:rPr lang="en-GB" sz="2400" dirty="0" smtClean="0"/>
              <a:t>n. c. confirms that the scientist who endorsed the theory before confirmation is capable.</a:t>
            </a:r>
            <a:endParaRPr lang="en-GB" sz="2400" dirty="0">
              <a:solidFill>
                <a:srgbClr val="006C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principle, a different suggestion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Claim: Looking for novel confirmation can lead to an assessment of a crucial characteristic of the scientific context: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920000"/>
                </a:solidFill>
              </a:rPr>
              <a:t>the underdetermination of scientific theory building by the available data.</a:t>
            </a:r>
          </a:p>
          <a:p>
            <a:r>
              <a:rPr lang="en-GB" sz="2400" dirty="0" smtClean="0"/>
              <a:t>In a number of scientific contexts, in particular in modern physics, this assessment constitutes the most important extra-value of novel confirmation over accommodation.</a:t>
            </a:r>
          </a:p>
          <a:p>
            <a:r>
              <a:rPr lang="en-GB" sz="2400" dirty="0" smtClean="0"/>
              <a:t>This does not imply that other construals of an extra-value of n. c. are false. </a:t>
            </a:r>
            <a:r>
              <a:rPr lang="en-GB" sz="2400" dirty="0" err="1" smtClean="0"/>
              <a:t>N.c</a:t>
            </a:r>
            <a:r>
              <a:rPr lang="en-GB" sz="2400" dirty="0" smtClean="0"/>
              <a:t>. may well work at various levels.</a:t>
            </a:r>
          </a:p>
          <a:p>
            <a:pPr>
              <a:buNone/>
            </a:pPr>
            <a:r>
              <a:rPr lang="en-GB" sz="2400" dirty="0" smtClean="0"/>
              <a:t>	However, we suggest that  underdetermination plays a pivotal role in the case of physics.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Underdetermination of Scientific Theory Building</a:t>
            </a:r>
            <a:r>
              <a:rPr lang="de-DE" sz="2800" b="1">
                <a:solidFill>
                  <a:srgbClr val="800000"/>
                </a:solidFill>
              </a:rPr>
              <a:t/>
            </a:r>
            <a:br>
              <a:rPr lang="de-DE" sz="2800" b="1">
                <a:solidFill>
                  <a:srgbClr val="800000"/>
                </a:solidFill>
              </a:rPr>
            </a:br>
            <a:endParaRPr lang="de-DE" sz="2800" b="1">
              <a:solidFill>
                <a:srgbClr val="800000"/>
              </a:solidFill>
            </a:endParaRPr>
          </a:p>
        </p:txBody>
      </p:sp>
      <p:graphicFrame>
        <p:nvGraphicFramePr>
          <p:cNvPr id="6163" name="Group 19"/>
          <p:cNvGraphicFramePr>
            <a:graphicFrameLocks noGrp="1"/>
          </p:cNvGraphicFramePr>
          <p:nvPr/>
        </p:nvGraphicFramePr>
        <p:xfrm>
          <a:off x="2438400" y="2514600"/>
          <a:ext cx="5257800" cy="2819400"/>
        </p:xfrm>
        <a:graphic>
          <a:graphicData uri="http://schemas.openxmlformats.org/drawingml/2006/table">
            <a:tbl>
              <a:tblPr/>
              <a:tblGrid>
                <a:gridCol w="2590800"/>
                <a:gridCol w="2667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Hume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Quine-Duhem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Quine [‚reasons for indet. of transl.‘]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van Fraassen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Sklar, Stanford (transient underdet.)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Scientific Underdet.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431925" y="1946275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  <a:p>
            <a:endParaRPr lang="de-DE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990600" y="1524000"/>
            <a:ext cx="657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err="1"/>
              <a:t>by</a:t>
            </a:r>
            <a:r>
              <a:rPr lang="de-DE" dirty="0"/>
              <a:t>	      </a:t>
            </a:r>
            <a:r>
              <a:rPr lang="de-DE" dirty="0" smtClean="0"/>
              <a:t>       all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  	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/>
              <a:t>evidence</a:t>
            </a:r>
            <a:endParaRPr lang="de-DE" dirty="0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57200" y="2438400"/>
            <a:ext cx="168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 sz="2000"/>
          </a:p>
          <a:p>
            <a:r>
              <a:rPr lang="de-DE"/>
              <a:t>logically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57200" y="4114800"/>
            <a:ext cx="170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ampliatively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Framework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Assumption: a priori, scientists can’t be expected to construct the theory that will be empirically successful in the future. </a:t>
            </a:r>
          </a:p>
          <a:p>
            <a:pPr>
              <a:buFont typeface="Symbol" pitchFamily="18" charset="2"/>
              <a:buChar char="Þ"/>
            </a:pPr>
            <a:r>
              <a:rPr lang="en-GB" sz="2400" dirty="0" smtClean="0"/>
              <a:t>If many scientific theories are possible which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fit the available data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satisfy “</a:t>
            </a:r>
            <a:r>
              <a:rPr lang="en-GB" sz="2400" dirty="0" err="1" smtClean="0"/>
              <a:t>scientificality</a:t>
            </a:r>
            <a:r>
              <a:rPr lang="en-GB" sz="2400" dirty="0" smtClean="0"/>
              <a:t> conditions” C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give different predictions regarding upcoming experiments</a:t>
            </a:r>
          </a:p>
          <a:p>
            <a:pPr>
              <a:buNone/>
            </a:pPr>
            <a:r>
              <a:rPr lang="en-GB" sz="2400" dirty="0" smtClean="0"/>
              <a:t>	then chances are high that scientists find the wrong theory.</a:t>
            </a:r>
          </a:p>
          <a:p>
            <a:pPr>
              <a:buNone/>
            </a:pPr>
            <a:r>
              <a:rPr lang="en-GB" sz="2400" dirty="0" smtClean="0"/>
              <a:t>	(In the simplest model, if there are </a:t>
            </a:r>
            <a:r>
              <a:rPr lang="en-GB" sz="2400" dirty="0" err="1" smtClean="0"/>
              <a:t>i</a:t>
            </a:r>
            <a:r>
              <a:rPr lang="en-GB" sz="2400" dirty="0" smtClean="0"/>
              <a:t> such theories, chances are 1/</a:t>
            </a:r>
            <a:r>
              <a:rPr lang="en-GB" sz="2400" dirty="0" err="1" smtClean="0"/>
              <a:t>i</a:t>
            </a:r>
            <a:r>
              <a:rPr lang="en-GB" sz="2400" dirty="0" smtClean="0"/>
              <a:t>.)</a:t>
            </a:r>
          </a:p>
          <a:p>
            <a:pPr>
              <a:buNone/>
            </a:pPr>
            <a:r>
              <a:rPr lang="en-GB" sz="2400" dirty="0" smtClean="0"/>
              <a:t>	Alluding to additional criteria like simplicity, beauty, etc.  adds to the conditions C but does not change the argument.</a:t>
            </a:r>
          </a:p>
          <a:p>
            <a:endParaRPr lang="en-GB" sz="2400" dirty="0" smtClean="0"/>
          </a:p>
          <a:p>
            <a:pPr lvl="1"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Argument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Inversely, if novel predictive success occurs, that indicates limitations to scientific underdetermination. </a:t>
            </a:r>
          </a:p>
          <a:p>
            <a:r>
              <a:rPr lang="en-GB" sz="2400" dirty="0" smtClean="0"/>
              <a:t>Meta-inductive reasoning then leads to the inference that, if limitations to scientific </a:t>
            </a:r>
            <a:r>
              <a:rPr lang="en-GB" sz="2400" smtClean="0"/>
              <a:t>underdetermination frequently </a:t>
            </a:r>
            <a:r>
              <a:rPr lang="en-GB" sz="2400" dirty="0" smtClean="0"/>
              <a:t>occur at some level at one stage, they are likely to occur at following stages as well. </a:t>
            </a:r>
          </a:p>
          <a:p>
            <a:pPr>
              <a:buNone/>
            </a:pPr>
            <a:r>
              <a:rPr lang="en-GB" sz="2400" dirty="0" smtClean="0"/>
              <a:t>=&gt; therefore, the observation of novel confirmation raises the probability for the theory’s truth.</a:t>
            </a:r>
          </a:p>
          <a:p>
            <a:pPr>
              <a:buFont typeface="Symbol" pitchFamily="18" charset="2"/>
              <a:buChar char="-"/>
            </a:pPr>
            <a:r>
              <a:rPr lang="en-GB" sz="2400" dirty="0" smtClean="0"/>
              <a:t>To the contrary, accommodation does not tell anything about scientific underdetermination. 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In the extreme case where no limitations are assumed,  P(T)=0 and no confirmation occurs.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If one assumes some limitations a priori, there is some confirmation but it is weaker than in the case of novel confirmation.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with other Approaches (1)</a:t>
            </a:r>
            <a:endParaRPr lang="en-GB" sz="32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Example: The standard model of particle physics (SM)</a:t>
            </a:r>
          </a:p>
          <a:p>
            <a:pPr>
              <a:buNone/>
            </a:pPr>
            <a:r>
              <a:rPr lang="en-GB" sz="2400" dirty="0" smtClean="0"/>
              <a:t>The Higgs is the last of many SM predictions. All others were successful. SM is strongly believed in due to its </a:t>
            </a:r>
            <a:r>
              <a:rPr lang="en-GB" sz="2400" dirty="0" err="1" smtClean="0"/>
              <a:t>n.c</a:t>
            </a:r>
            <a:r>
              <a:rPr lang="en-GB" sz="2400" dirty="0" smtClean="0"/>
              <a:t>. successes.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SM was developed in the early 60s, got first </a:t>
            </a:r>
            <a:r>
              <a:rPr lang="en-GB" sz="2400" dirty="0" err="1" smtClean="0"/>
              <a:t>n.c</a:t>
            </a:r>
            <a:r>
              <a:rPr lang="en-GB" sz="2400" dirty="0" smtClean="0"/>
              <a:t>. in the mid 70s and since then is believed in by most physicists.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Situation today quite different than back then. Lots of new knowledge.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Developers and early endorsers back then are not the leading experts today.</a:t>
            </a:r>
          </a:p>
          <a:p>
            <a:pPr>
              <a:buFont typeface="Courier New" pitchFamily="49" charset="0"/>
              <a:buChar char="o"/>
            </a:pPr>
            <a:r>
              <a:rPr lang="en-GB" sz="2400" dirty="0" smtClean="0"/>
              <a:t>relating an evaluation of developers/ endorsers to theory assessment seems problematic. </a:t>
            </a:r>
          </a:p>
          <a:p>
            <a:pPr lvl="1"/>
            <a:r>
              <a:rPr lang="en-GB" sz="2000" dirty="0" smtClean="0"/>
              <a:t>People don’t t believe in the SM today because </a:t>
            </a:r>
            <a:r>
              <a:rPr lang="en-GB" sz="2000" dirty="0" err="1" smtClean="0"/>
              <a:t>n.c</a:t>
            </a:r>
            <a:r>
              <a:rPr lang="en-GB" sz="2000" dirty="0" smtClean="0"/>
              <a:t>. has shown Weinberg’s competence in the 1960s.</a:t>
            </a:r>
          </a:p>
          <a:p>
            <a:pPr lvl="1"/>
            <a:r>
              <a:rPr lang="en-GB" sz="2000" dirty="0" smtClean="0"/>
              <a:t>Whether or not there were early endorsers does not matter either.</a:t>
            </a:r>
            <a:r>
              <a:rPr lang="en-GB" sz="2400" dirty="0" smtClean="0"/>
              <a:t>	</a:t>
            </a:r>
          </a:p>
          <a:p>
            <a:pPr>
              <a:buNone/>
            </a:pPr>
            <a:r>
              <a:rPr lang="en-GB" sz="2400" dirty="0" smtClean="0"/>
              <a:t>=&gt; It seems far more plausible that </a:t>
            </a:r>
            <a:r>
              <a:rPr lang="en-GB" sz="2400" dirty="0" err="1" smtClean="0"/>
              <a:t>n.c</a:t>
            </a:r>
            <a:r>
              <a:rPr lang="en-GB" sz="2400" dirty="0" smtClean="0"/>
              <a:t>. evaluates the scientific context rather than scientific agents.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with other Approaches (2)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6C31"/>
                </a:solidFill>
              </a:rPr>
              <a:t>Hitchcock and Sober </a:t>
            </a:r>
            <a:r>
              <a:rPr lang="en-GB" sz="2400" dirty="0" smtClean="0"/>
              <a:t>do not work in the SM case either.</a:t>
            </a:r>
          </a:p>
          <a:p>
            <a:pPr lvl="1"/>
            <a:r>
              <a:rPr lang="en-GB" sz="2000" dirty="0" smtClean="0"/>
              <a:t>Developing the SM is a matter of finding a general scheme</a:t>
            </a:r>
          </a:p>
          <a:p>
            <a:pPr lvl="1">
              <a:buNone/>
            </a:pPr>
            <a:r>
              <a:rPr lang="en-GB" sz="2000" dirty="0" smtClean="0"/>
              <a:t>	that solves general consistency problems. </a:t>
            </a:r>
            <a:r>
              <a:rPr lang="en-GB" sz="2000" dirty="0" err="1" smtClean="0"/>
              <a:t>Overfitting</a:t>
            </a:r>
            <a:r>
              <a:rPr lang="en-GB" sz="2000" dirty="0" smtClean="0"/>
              <a:t> plays no role.</a:t>
            </a:r>
          </a:p>
          <a:p>
            <a:r>
              <a:rPr lang="en-GB" sz="2400" dirty="0" smtClean="0"/>
              <a:t>Assessment of scientific underdetermination </a:t>
            </a:r>
            <a:r>
              <a:rPr lang="en-GB" sz="2400" dirty="0" err="1" smtClean="0"/>
              <a:t>adresses</a:t>
            </a:r>
            <a:r>
              <a:rPr lang="en-GB" sz="2400" dirty="0" smtClean="0"/>
              <a:t> precisely the context of finding consistent solution and asking how many alternative solutions exist.</a:t>
            </a:r>
          </a:p>
          <a:p>
            <a:pPr>
              <a:buNone/>
            </a:pPr>
            <a:r>
              <a:rPr lang="en-GB" sz="1000" dirty="0" smtClean="0"/>
              <a:t>                                                                                                                               -</a:t>
            </a:r>
            <a:endParaRPr lang="en-GB" sz="2400" dirty="0" smtClean="0"/>
          </a:p>
          <a:p>
            <a:r>
              <a:rPr lang="en-GB" sz="2400" dirty="0" smtClean="0"/>
              <a:t>The SM shows these points with particular clarity</a:t>
            </a:r>
          </a:p>
          <a:p>
            <a:pPr lvl="1"/>
            <a:r>
              <a:rPr lang="en-GB" sz="2000" dirty="0" smtClean="0"/>
              <a:t> Due to the strong theoretical constraints, it highlights the importance of consistency.</a:t>
            </a:r>
          </a:p>
          <a:p>
            <a:pPr lvl="1"/>
            <a:r>
              <a:rPr lang="en-GB" sz="2000" dirty="0" smtClean="0"/>
              <a:t>Due to the long time periods, the problems of </a:t>
            </a:r>
            <a:r>
              <a:rPr lang="en-GB" sz="2000" dirty="0" smtClean="0">
                <a:solidFill>
                  <a:srgbClr val="006C31"/>
                </a:solidFill>
              </a:rPr>
              <a:t>Kahn et al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006C31"/>
                </a:solidFill>
              </a:rPr>
              <a:t>Barnes </a:t>
            </a:r>
            <a:r>
              <a:rPr lang="en-GB" sz="2000" dirty="0" smtClean="0"/>
              <a:t>become more conspicuous.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However,  the use of </a:t>
            </a:r>
            <a:r>
              <a:rPr lang="en-GB" sz="2400" dirty="0" err="1" smtClean="0"/>
              <a:t>n.c</a:t>
            </a:r>
            <a:r>
              <a:rPr lang="en-GB" sz="2400" dirty="0" smtClean="0"/>
              <a:t>. seems characteristic of fundamental physics.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Bildschirmpräsentation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NOVEL PREDICTION  AND THE  UNDERDETERMINATION OF SCIENTIFIC THEORY BUILDING</vt:lpstr>
      <vt:lpstr>A General Strategy</vt:lpstr>
      <vt:lpstr>Some suggested ideas</vt:lpstr>
      <vt:lpstr>The same principle, a different suggestion</vt:lpstr>
      <vt:lpstr>Underdetermination of Scientific Theory Building </vt:lpstr>
      <vt:lpstr>The Framework</vt:lpstr>
      <vt:lpstr>The Argument</vt:lpstr>
      <vt:lpstr>Comparison with other Approaches (1)</vt:lpstr>
      <vt:lpstr>Comparison with other Approaches (2)</vt:lpstr>
      <vt:lpstr>Distinction between AoU and other Ideas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PREDICTION  AND THE  UNDERDETERMINATION OF SCIENTIFIC THEORY BUILDING</dc:title>
  <dc:creator>richard</dc:creator>
  <cp:lastModifiedBy>richard</cp:lastModifiedBy>
  <cp:revision>188</cp:revision>
  <dcterms:created xsi:type="dcterms:W3CDTF">2011-02-18T08:28:13Z</dcterms:created>
  <dcterms:modified xsi:type="dcterms:W3CDTF">2011-02-24T09:48:50Z</dcterms:modified>
</cp:coreProperties>
</file>